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70FD-F56A-424B-8F66-97E2753339B4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783D-73E6-4E04-9C63-6BDA35037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3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70FD-F56A-424B-8F66-97E2753339B4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783D-73E6-4E04-9C63-6BDA35037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5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70FD-F56A-424B-8F66-97E2753339B4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783D-73E6-4E04-9C63-6BDA35037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8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70FD-F56A-424B-8F66-97E2753339B4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783D-73E6-4E04-9C63-6BDA35037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1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70FD-F56A-424B-8F66-97E2753339B4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783D-73E6-4E04-9C63-6BDA35037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70FD-F56A-424B-8F66-97E2753339B4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783D-73E6-4E04-9C63-6BDA35037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0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70FD-F56A-424B-8F66-97E2753339B4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783D-73E6-4E04-9C63-6BDA35037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7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70FD-F56A-424B-8F66-97E2753339B4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783D-73E6-4E04-9C63-6BDA35037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1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70FD-F56A-424B-8F66-97E2753339B4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783D-73E6-4E04-9C63-6BDA35037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4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70FD-F56A-424B-8F66-97E2753339B4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783D-73E6-4E04-9C63-6BDA35037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7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70FD-F56A-424B-8F66-97E2753339B4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783D-73E6-4E04-9C63-6BDA35037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3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C70FD-F56A-424B-8F66-97E2753339B4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F783D-73E6-4E04-9C63-6BDA35037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7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tedknots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4648201"/>
            <a:ext cx="8077200" cy="685799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 Powerboat Handling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715" y="2209800"/>
            <a:ext cx="2320571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4774" y="5486400"/>
            <a:ext cx="45544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Classroom Session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</a:p>
          <a:p>
            <a:pPr algn="ctr"/>
            <a:r>
              <a:rPr lang="en-US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Powerpoint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of 2</a:t>
            </a:r>
            <a:endParaRPr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522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Pre-Boarding Preparation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19100" y="1600200"/>
            <a:ext cx="8305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Check weather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conditions</a:t>
            </a:r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Not just for today but for yesterday and tomorrow!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Internet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Weather.com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Sailflow.com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Intellicast.com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NOAA.gov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VHF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WX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channels – broadcast continual marine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forecasts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43405" y="648866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 p.29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788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Pre-Boarding Preparation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Check tides and currents</a:t>
            </a:r>
          </a:p>
          <a:p>
            <a:pPr lvl="1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Occasional current in mouths of harbors depending on wave/swell direction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To check current, use a current stick or observe motion of water around a fixed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object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2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Pre-Boarding Preparation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File a Float Plan!</a:t>
            </a:r>
          </a:p>
          <a:p>
            <a:pPr marL="0" indent="0">
              <a:buNone/>
            </a:pPr>
            <a:endParaRPr lang="en-US" sz="1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 p. 31</a:t>
            </a:r>
            <a:endParaRPr lang="en-US" sz="1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47800"/>
            <a:ext cx="3885669" cy="5029200"/>
          </a:xfrm>
          <a:effectLst>
            <a:glow rad="127000">
              <a:schemeClr val="tx2">
                <a:lumMod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0870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Pre-Boarding Preparation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Complete Vessel Checklist</a:t>
            </a:r>
          </a:p>
          <a:p>
            <a:pPr marL="0" indent="0">
              <a:buNone/>
            </a:pPr>
            <a:endParaRPr lang="en-US" sz="1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Example Checklist: Chicago Yacht Club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47800"/>
            <a:ext cx="3988971" cy="5199808"/>
          </a:xfrm>
          <a:effectLst>
            <a:glow rad="127000">
              <a:schemeClr val="tx2">
                <a:lumMod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4846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545074"/>
            <a:ext cx="4038600" cy="2636214"/>
          </a:xfrm>
        </p:spPr>
      </p:pic>
    </p:spTree>
    <p:extLst>
      <p:ext uri="{BB962C8B-B14F-4D97-AF65-F5344CB8AC3E}">
        <p14:creationId xmlns:p14="http://schemas.microsoft.com/office/powerpoint/2010/main" val="76524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Boat Operation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19100" y="1600200"/>
            <a:ext cx="8305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Proper boat storage – At the dock</a:t>
            </a:r>
            <a:endParaRPr lang="en-US" sz="1400" b="1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1400" i="1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Engine raised and flushed (well….maybe)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Steering wheel turned so steering arm is enclosed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Lines checked and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flemished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Fenders hung at proper height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Battery switched off (if appropriate)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Any gear that was used stowed appropriately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Bilge checked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Garbage emptied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64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Boat Operation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Proper boat storage – Ashore</a:t>
            </a:r>
            <a:endParaRPr lang="en-US" sz="1400" b="1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1400" i="1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Trailer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guidelines</a:t>
            </a:r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Be diligent with checking all aspects of trailer and connection</a:t>
            </a:r>
          </a:p>
          <a:p>
            <a:pPr lvl="2"/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Don’t settle – if boat isn’t seated properly, redo it</a:t>
            </a:r>
          </a:p>
          <a:p>
            <a:pPr lvl="2"/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Always remember to raise your engine before driving up the ramp!</a:t>
            </a:r>
          </a:p>
          <a:p>
            <a:pPr lvl="2"/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Check your tie downs multiple times.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8703"/>
            <a:ext cx="4038600" cy="3008956"/>
          </a:xfrm>
        </p:spPr>
      </p:pic>
      <p:sp>
        <p:nvSpPr>
          <p:cNvPr id="4" name="TextBox 3"/>
          <p:cNvSpPr txBox="1"/>
          <p:nvPr/>
        </p:nvSpPr>
        <p:spPr>
          <a:xfrm>
            <a:off x="8008753" y="6488668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 p.143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529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Knots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hlinkClick r:id="rId3"/>
              </a:rPr>
              <a:t>www.animatedknots.com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Cleat hitch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Bowline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Round turn w/2 half hitches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Sheet bend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Coiling and heaving</a:t>
            </a:r>
          </a:p>
          <a:p>
            <a:pPr marL="914400" lvl="2" indent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5773" y="648866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 p.35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61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QUESTIONS</a:t>
            </a:r>
            <a:endParaRPr lang="en-US" sz="6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33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 Information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19100" y="1600200"/>
            <a:ext cx="83058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Outboards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Engine mounted on transom of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boat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2hp – 350+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hp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2-stroke or 4-stroke </a:t>
            </a:r>
          </a:p>
          <a:p>
            <a:pPr lvl="2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2-strokes fire once every revolution of the crankshaft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Power / intake-exhaust; compression</a:t>
            </a:r>
          </a:p>
          <a:p>
            <a:pPr lvl="2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4-strokes fire once every 2 revolutions of the crankshaft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Intake – compression – power -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exhaust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2-strokes use a gas/oil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mixture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4-strokes use straight gas (oil is in the crankcase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Traditional 2-strokes are becoming obsolete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Bad for the environment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Less fuel efficient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5773" y="648866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 p.13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013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1906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 Information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19100" y="1371600"/>
            <a:ext cx="8305800" cy="175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Outboards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Variable shaft lengths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Can be tilted all the way up or removed for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storage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Parts of an outboard engine p.14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5" descr="Outboard engi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7907" y="3032185"/>
            <a:ext cx="4548186" cy="34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6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 Information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19100" y="1600200"/>
            <a:ext cx="83058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Inboards</a:t>
            </a:r>
            <a:endParaRPr lang="en-US" sz="1800" i="1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Engine mounted inside boat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Gasoline or diesel</a:t>
            </a:r>
          </a:p>
          <a:p>
            <a:pPr lvl="2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Diesel is safer than gas – less risk for fire</a:t>
            </a:r>
          </a:p>
          <a:p>
            <a:pPr lvl="2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Gas inboards MUST have a backfire flame arrestor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3 types of drive options:</a:t>
            </a:r>
          </a:p>
          <a:p>
            <a:pPr lvl="2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Fixed propeller drives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Prop shaft passes through bottom of boat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Steered by a rudder</a:t>
            </a:r>
          </a:p>
          <a:p>
            <a:pPr lvl="2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Stern drive  (I/O)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Engine mounted inside and the power train goes through transom to the stern drive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Stern drive has tilt and trim similar to an outboard</a:t>
            </a:r>
          </a:p>
          <a:p>
            <a:pPr lvl="2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Jet drive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Impeller accelerates water through a nozzle to produce propulsive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thrust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21634" y="648866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 p.20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508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 Information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1634" y="648866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 p.20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inboard-Outbo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85182"/>
            <a:ext cx="3450566" cy="2133600"/>
          </a:xfrm>
          <a:prstGeom prst="rect">
            <a:avLst/>
          </a:prstGeom>
        </p:spPr>
      </p:pic>
      <p:pic>
        <p:nvPicPr>
          <p:cNvPr id="9" name="Picture 8" descr="Fixed propeller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1301408"/>
            <a:ext cx="2721634" cy="2039145"/>
          </a:xfrm>
          <a:prstGeom prst="rect">
            <a:avLst/>
          </a:prstGeom>
        </p:spPr>
      </p:pic>
      <p:pic>
        <p:nvPicPr>
          <p:cNvPr id="10" name="Picture 9" descr="jet driv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3505200"/>
            <a:ext cx="3810000" cy="3257550"/>
          </a:xfrm>
          <a:prstGeom prst="rect">
            <a:avLst/>
          </a:prstGeom>
        </p:spPr>
      </p:pic>
      <p:pic>
        <p:nvPicPr>
          <p:cNvPr id="11" name="Picture 10" descr="Fixed propell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3124200"/>
            <a:ext cx="2053261" cy="317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8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 Information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19100" y="1600200"/>
            <a:ext cx="8305800" cy="4876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Proper fueling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procedures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Common fueling mistakes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Forget to vent the jerry can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Nozzle not tightly attached to jerry can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Overfilling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Pouring one tank straight into another without a funnel or nozzle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Pouring fuel into a deck fill that is NOT for fuel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71360" y="648866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 p.18, 25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452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 Information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19100" y="1600200"/>
            <a:ext cx="8305800" cy="4876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Proper start-up procedures for gas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engines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Inspect all hoses and wires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Check fuel, oil and transmission fluid levels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Run blower for 4 min (inboards)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Lower engine into water (outboards and I/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Os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Open vent, pump fuel primer bulb until firm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Ensure that gear shift is in neutral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Attach stop switch (kill switch)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Pull cord / turn key to start</a:t>
            </a:r>
          </a:p>
          <a:p>
            <a:pPr lvl="2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Use choke and adjust idle as needed until running smoothly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Once running, MAKE SURE THERE IS A STREAM OF WATER FLOWING FROM THE INSPECTION OUTLET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Check gauges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71360" y="648866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 p.16, 21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008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 Information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19100" y="1600200"/>
            <a:ext cx="8305800" cy="4876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Gauge Guidelines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Hour Meter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Volt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Meter</a:t>
            </a:r>
            <a:endParaRPr lang="en-US" dirty="0">
              <a:solidFill>
                <a:schemeClr val="tx2">
                  <a:lumMod val="50000"/>
                </a:schemeClr>
              </a:solidFill>
              <a:sym typeface="Wingdings" pitchFamily="2" charset="2"/>
            </a:endParaRPr>
          </a:p>
          <a:p>
            <a:pPr lvl="2"/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12+ volts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Oil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Pressure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2"/>
            <a:r>
              <a:rPr lang="en-US" dirty="0">
                <a:solidFill>
                  <a:srgbClr val="FF0000"/>
                </a:solidFill>
              </a:rPr>
              <a:t>MINIMUM of 20 PSI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RPM – 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MAX Idle RPM of 800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Temperature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2"/>
            <a:r>
              <a:rPr lang="en-US" dirty="0">
                <a:solidFill>
                  <a:srgbClr val="FF0000"/>
                </a:solidFill>
              </a:rPr>
              <a:t>140-160 is normal; 180+ is overheating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6" name="Picture 5" descr="Boat Certification Pictures 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1752600"/>
            <a:ext cx="4673600" cy="327660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4953000" y="1828800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367236" y="1828800"/>
            <a:ext cx="457200" cy="762000"/>
          </a:xfrm>
          <a:prstGeom prst="downArrow">
            <a:avLst/>
          </a:prstGeom>
          <a:solidFill>
            <a:srgbClr val="FFFF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7620000" y="1828800"/>
            <a:ext cx="457200" cy="762000"/>
          </a:xfrm>
          <a:prstGeom prst="downArrow">
            <a:avLst/>
          </a:prstGeom>
          <a:solidFill>
            <a:srgbClr val="FFFF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1" name="Down Arrow 10"/>
          <p:cNvSpPr/>
          <p:nvPr/>
        </p:nvSpPr>
        <p:spPr>
          <a:xfrm flipV="1">
            <a:off x="4953000" y="4365171"/>
            <a:ext cx="457200" cy="762000"/>
          </a:xfrm>
          <a:prstGeom prst="downArrow">
            <a:avLst/>
          </a:prstGeom>
          <a:solidFill>
            <a:srgbClr val="FFFF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2" name="Down Arrow 11"/>
          <p:cNvSpPr/>
          <p:nvPr/>
        </p:nvSpPr>
        <p:spPr>
          <a:xfrm flipV="1">
            <a:off x="7772400" y="4365171"/>
            <a:ext cx="457200" cy="762000"/>
          </a:xfrm>
          <a:prstGeom prst="downArrow">
            <a:avLst/>
          </a:prstGeom>
          <a:solidFill>
            <a:srgbClr val="FFFF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8738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 Information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19100" y="1600200"/>
            <a:ext cx="8305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Troubleshooting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chemeClr val="tx2">
                    <a:lumMod val="50000"/>
                  </a:schemeClr>
                </a:solidFill>
              </a:rPr>
              <a:t>Fuel – Spark – Compression!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Nothing happens when you turn the key</a:t>
            </a:r>
          </a:p>
          <a:p>
            <a:pPr lvl="2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Spark – is the battery dead? Are you in neutral?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Engine turns over but won’t catch</a:t>
            </a:r>
          </a:p>
          <a:p>
            <a:pPr lvl="2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Fuel – is the engine getting gas? Is there water in the gas? Is the fuel line attached backwards?</a:t>
            </a:r>
          </a:p>
          <a:p>
            <a:pPr lvl="2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STOP SWITCH!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Engine runs fine at idle but kills when at higher RPM</a:t>
            </a:r>
          </a:p>
          <a:p>
            <a:pPr lvl="2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Spark – bad spark plug? Loose spark plug lead?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8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675</Words>
  <Application>Microsoft Office PowerPoint</Application>
  <PresentationFormat>On-screen Show (4:3)</PresentationFormat>
  <Paragraphs>154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Safe Powerboat Handling</vt:lpstr>
      <vt:lpstr>Engine Information</vt:lpstr>
      <vt:lpstr>Engine Information</vt:lpstr>
      <vt:lpstr>Engine Information</vt:lpstr>
      <vt:lpstr>Engine Information</vt:lpstr>
      <vt:lpstr>Engine Information</vt:lpstr>
      <vt:lpstr>Engine Information</vt:lpstr>
      <vt:lpstr>Engine Information</vt:lpstr>
      <vt:lpstr>Engine Information</vt:lpstr>
      <vt:lpstr>Pre-Boarding Preparation</vt:lpstr>
      <vt:lpstr>Pre-Boarding Preparation</vt:lpstr>
      <vt:lpstr>Pre-Boarding Preparation</vt:lpstr>
      <vt:lpstr>Pre-Boarding Preparation</vt:lpstr>
      <vt:lpstr>BREAK</vt:lpstr>
      <vt:lpstr>Boat Operation</vt:lpstr>
      <vt:lpstr>Boat Operation</vt:lpstr>
      <vt:lpstr>Knots</vt:lpstr>
      <vt:lpstr>REVIEW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Powerboat Handling</dc:title>
  <dc:creator>Jonathan Meyers</dc:creator>
  <cp:lastModifiedBy>Jonathan Meyers</cp:lastModifiedBy>
  <cp:revision>1</cp:revision>
  <dcterms:created xsi:type="dcterms:W3CDTF">2014-12-13T22:12:14Z</dcterms:created>
  <dcterms:modified xsi:type="dcterms:W3CDTF">2014-12-13T22:17:02Z</dcterms:modified>
</cp:coreProperties>
</file>