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169E-53B4-4843-9767-938633D42F32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639-AE5C-42C7-91B4-F6DA5926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169E-53B4-4843-9767-938633D42F32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639-AE5C-42C7-91B4-F6DA5926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169E-53B4-4843-9767-938633D42F32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639-AE5C-42C7-91B4-F6DA5926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169E-53B4-4843-9767-938633D42F32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639-AE5C-42C7-91B4-F6DA5926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3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169E-53B4-4843-9767-938633D42F32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639-AE5C-42C7-91B4-F6DA5926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169E-53B4-4843-9767-938633D42F32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639-AE5C-42C7-91B4-F6DA5926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3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169E-53B4-4843-9767-938633D42F32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639-AE5C-42C7-91B4-F6DA5926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169E-53B4-4843-9767-938633D42F32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639-AE5C-42C7-91B4-F6DA5926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6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169E-53B4-4843-9767-938633D42F32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639-AE5C-42C7-91B4-F6DA5926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169E-53B4-4843-9767-938633D42F32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639-AE5C-42C7-91B4-F6DA5926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4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169E-53B4-4843-9767-938633D42F32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639-AE5C-42C7-91B4-F6DA5926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6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5169E-53B4-4843-9767-938633D42F32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6639-AE5C-42C7-91B4-F6DA5926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7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4648201"/>
            <a:ext cx="8077200" cy="68579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Powerboat Handling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15" y="2209800"/>
            <a:ext cx="2320571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0204" y="210591"/>
            <a:ext cx="4223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Powerboating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4774" y="5486400"/>
            <a:ext cx="455445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Session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</a:p>
          <a:p>
            <a:pPr algn="ctr"/>
            <a:r>
              <a:rPr lang="en-US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</a:t>
            </a:r>
            <a: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of 2</a:t>
            </a:r>
            <a:endParaRPr lang="en-US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3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Propellers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2791" y="6488668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p.8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chemeClr val="tx2">
                    <a:lumMod val="50000"/>
                  </a:schemeClr>
                </a:solidFill>
              </a:rPr>
              <a:t>How propellers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chemeClr val="tx2">
                    <a:lumMod val="50000"/>
                  </a:schemeClr>
                </a:solidFill>
              </a:rPr>
              <a:t>Thrust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chemeClr val="tx2">
                    <a:lumMod val="50000"/>
                  </a:schemeClr>
                </a:solidFill>
              </a:rPr>
              <a:t>Rotation   [right-screw most popular]</a:t>
            </a:r>
          </a:p>
          <a:p>
            <a:pPr lvl="2"/>
            <a:r>
              <a:rPr lang="en-US" sz="8000" dirty="0">
                <a:solidFill>
                  <a:schemeClr val="tx2">
                    <a:lumMod val="50000"/>
                  </a:schemeClr>
                </a:solidFill>
              </a:rPr>
              <a:t>Side force (prop walk)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2">
                    <a:lumMod val="50000"/>
                  </a:schemeClr>
                </a:solidFill>
              </a:rPr>
              <a:t>More noticeable in reverse – esp. on fixed propeller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chemeClr val="tx2">
                    <a:lumMod val="50000"/>
                  </a:schemeClr>
                </a:solidFill>
              </a:rPr>
              <a:t>Diameter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chemeClr val="tx2">
                    <a:lumMod val="50000"/>
                  </a:schemeClr>
                </a:solidFill>
              </a:rPr>
              <a:t>Pitch</a:t>
            </a:r>
          </a:p>
          <a:p>
            <a:pPr lvl="2"/>
            <a:r>
              <a:rPr lang="en-US" sz="8000" dirty="0">
                <a:solidFill>
                  <a:schemeClr val="tx2">
                    <a:lumMod val="50000"/>
                  </a:schemeClr>
                </a:solidFill>
              </a:rPr>
              <a:t>Distance propeller would move in one revolution if turning in solid material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8000" dirty="0" err="1">
                <a:solidFill>
                  <a:schemeClr val="tx2">
                    <a:lumMod val="50000"/>
                  </a:schemeClr>
                </a:solidFill>
              </a:rPr>
              <a:t>ie</a:t>
            </a:r>
            <a:r>
              <a:rPr lang="en-US" sz="8000" dirty="0">
                <a:solidFill>
                  <a:schemeClr val="tx2">
                    <a:lumMod val="50000"/>
                  </a:schemeClr>
                </a:solidFill>
              </a:rPr>
              <a:t> 17” pitch propeller would move 17” inches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chemeClr val="tx2">
                    <a:lumMod val="50000"/>
                  </a:schemeClr>
                </a:solidFill>
              </a:rPr>
              <a:t>Propeller size = diameter + pitch</a:t>
            </a:r>
          </a:p>
          <a:p>
            <a:pPr lvl="2"/>
            <a:r>
              <a:rPr lang="en-US" sz="8000" dirty="0">
                <a:solidFill>
                  <a:schemeClr val="tx2">
                    <a:lumMod val="50000"/>
                  </a:schemeClr>
                </a:solidFill>
              </a:rPr>
              <a:t>Smaller diameter + higher pitch used on high-speed boats</a:t>
            </a:r>
          </a:p>
          <a:p>
            <a:pPr lvl="2"/>
            <a:r>
              <a:rPr lang="en-US" sz="8000" dirty="0">
                <a:solidFill>
                  <a:schemeClr val="tx2">
                    <a:lumMod val="50000"/>
                  </a:schemeClr>
                </a:solidFill>
              </a:rPr>
              <a:t>Larger diameter + lower pitch used on slow-speed boats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chemeClr val="tx2">
                    <a:lumMod val="50000"/>
                  </a:schemeClr>
                </a:solidFill>
              </a:rPr>
              <a:t>Stainless steel vs. Aluminum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chemeClr val="tx2">
                    <a:lumMod val="50000"/>
                  </a:schemeClr>
                </a:solidFill>
              </a:rPr>
              <a:t>Linkage  </a:t>
            </a:r>
            <a:r>
              <a:rPr lang="en-US" sz="8000" i="1" dirty="0">
                <a:solidFill>
                  <a:schemeClr val="tx2">
                    <a:lumMod val="50000"/>
                  </a:schemeClr>
                </a:solidFill>
              </a:rPr>
              <a:t>p.16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Maneuvering Concepts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6659" y="64886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p.44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Uncontrollable forces affecting a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boat</a:t>
            </a:r>
          </a:p>
          <a:p>
            <a:pPr marL="0" indent="0">
              <a:buNone/>
            </a:pP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Wind  </a:t>
            </a:r>
            <a:r>
              <a:rPr lang="en-US" sz="1400" i="1" dirty="0">
                <a:solidFill>
                  <a:schemeClr val="tx2">
                    <a:lumMod val="50000"/>
                  </a:schemeClr>
                </a:solidFill>
              </a:rPr>
              <a:t>p.44</a:t>
            </a:r>
          </a:p>
          <a:p>
            <a:pPr lvl="2"/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Windage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causes bow to fall off and boat to drift sideways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Increased freeboard = increase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windage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effect</a:t>
            </a:r>
          </a:p>
          <a:p>
            <a:pPr lvl="2"/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Windage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affects your turning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arc</a:t>
            </a:r>
          </a:p>
          <a:p>
            <a:pPr marL="914400" lvl="2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Current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Will move boat along as if on a conveyor belt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Size, shape, etc. do not matter – current effects all things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equally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Maneuvering Concepts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9524" y="64886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p.41, 44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93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How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Boats Turn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Directed Thrust  </a:t>
            </a:r>
            <a:r>
              <a:rPr lang="en-US" sz="1100" i="1" dirty="0">
                <a:solidFill>
                  <a:schemeClr val="tx2">
                    <a:lumMod val="50000"/>
                  </a:schemeClr>
                </a:solidFill>
              </a:rPr>
              <a:t>p.41</a:t>
            </a:r>
          </a:p>
          <a:p>
            <a:pPr lvl="2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Outboards, stern drives and jet drives</a:t>
            </a:r>
          </a:p>
          <a:p>
            <a:pPr lvl="2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When a propeller is turned at an angle, its thrust is directed at an angle, which turns the boat</a:t>
            </a:r>
          </a:p>
          <a:p>
            <a:pPr lvl="2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If propeller is not rotating then no thrust, so no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steerage</a:t>
            </a:r>
          </a:p>
          <a:p>
            <a:pPr marL="914400" lvl="2" indent="0">
              <a:buNone/>
            </a:pP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Rudder  </a:t>
            </a:r>
            <a:r>
              <a:rPr lang="en-US" sz="1100" i="1" dirty="0">
                <a:solidFill>
                  <a:schemeClr val="tx2">
                    <a:lumMod val="50000"/>
                  </a:schemeClr>
                </a:solidFill>
              </a:rPr>
              <a:t>p.41</a:t>
            </a:r>
          </a:p>
          <a:p>
            <a:pPr lvl="2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Boats with a fixed propeller use a rudder to direct the flow of water</a:t>
            </a:r>
          </a:p>
          <a:p>
            <a:pPr lvl="2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Water flowing over the rudder creates lift (sideways force) and turns the boat</a:t>
            </a:r>
          </a:p>
          <a:p>
            <a:pPr lvl="2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No water flowing over the rudder = no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steerage</a:t>
            </a:r>
          </a:p>
          <a:p>
            <a:pPr marL="914400" lvl="2" indent="0">
              <a:buNone/>
            </a:pP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Pivot Point  </a:t>
            </a:r>
            <a:r>
              <a:rPr lang="en-US" sz="1100" i="1" dirty="0">
                <a:solidFill>
                  <a:schemeClr val="tx2">
                    <a:lumMod val="50000"/>
                  </a:schemeClr>
                </a:solidFill>
              </a:rPr>
              <a:t>p.44</a:t>
            </a:r>
          </a:p>
          <a:p>
            <a:pPr lvl="2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In forward, a boats pivot point is located 25% to 40% aft from the bow</a:t>
            </a:r>
          </a:p>
          <a:p>
            <a:pPr lvl="2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Always steer the pivot point along the path you want to steer!</a:t>
            </a:r>
          </a:p>
          <a:p>
            <a:pPr lvl="2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Where is the pivot point on a boat in reverse?</a:t>
            </a:r>
          </a:p>
        </p:txBody>
      </p:sp>
    </p:spTree>
    <p:extLst>
      <p:ext uri="{BB962C8B-B14F-4D97-AF65-F5344CB8AC3E}">
        <p14:creationId xmlns:p14="http://schemas.microsoft.com/office/powerpoint/2010/main" val="6128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Maneuvering Concepts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Planing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hulls behave like displacement hulls at low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speed</a:t>
            </a: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At a certain speed, the hull goes through a transition stage called semi-displacement as it climbs the face of its bow wave  </a:t>
            </a:r>
            <a:r>
              <a:rPr lang="en-US" sz="1100" i="1" dirty="0" smtClean="0">
                <a:solidFill>
                  <a:schemeClr val="tx2">
                    <a:lumMod val="50000"/>
                  </a:schemeClr>
                </a:solidFill>
              </a:rPr>
              <a:t>p.47</a:t>
            </a:r>
          </a:p>
          <a:p>
            <a:pPr marL="0" indent="0">
              <a:buNone/>
            </a:pPr>
            <a:endParaRPr lang="en-US" sz="1100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Once the boat moves over the top of its bow wave, it levels off and begins to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plane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Q: Where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is the most optimum fuel consumption for a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planing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hull?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9224"/>
            <a:ext cx="4038600" cy="3027914"/>
          </a:xfrm>
        </p:spPr>
      </p:pic>
      <p:sp>
        <p:nvSpPr>
          <p:cNvPr id="5" name="TextBox 4"/>
          <p:cNvSpPr txBox="1"/>
          <p:nvPr/>
        </p:nvSpPr>
        <p:spPr>
          <a:xfrm>
            <a:off x="8125773" y="64886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p.47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8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Equipment: Lifejackets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lvl="2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Type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I – Offshore Life jacket</a:t>
            </a:r>
          </a:p>
          <a:p>
            <a:pPr marL="914400" lvl="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22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lbs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of buoyancy for adults / 11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lbs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for children</a:t>
            </a:r>
          </a:p>
          <a:p>
            <a:pPr marL="914400" lvl="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Will turn unconscious person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face-up</a:t>
            </a:r>
          </a:p>
          <a:p>
            <a:pPr marL="457200" lvl="3" indent="0">
              <a:buNone/>
            </a:pP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2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Type II – Near-Shore Life Vest</a:t>
            </a:r>
          </a:p>
          <a:p>
            <a:pPr marL="914400" lvl="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Min. of 15.5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lbs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for adults / 11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lbs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for children</a:t>
            </a:r>
          </a:p>
          <a:p>
            <a:pPr marL="914400" lvl="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Will turn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some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unconscious people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face-up</a:t>
            </a:r>
          </a:p>
          <a:p>
            <a:pPr marL="1371600" lvl="3" indent="0">
              <a:buNone/>
            </a:pP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2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Type III – Flotation Aid</a:t>
            </a:r>
          </a:p>
          <a:p>
            <a:pPr marL="914400" lvl="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Buoyancy the same as Type II</a:t>
            </a:r>
          </a:p>
          <a:p>
            <a:pPr marL="914400" lvl="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Will not turn unconscious person face-up</a:t>
            </a:r>
          </a:p>
          <a:p>
            <a:pPr marL="914400" lvl="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Most common</a:t>
            </a:r>
          </a:p>
          <a:p>
            <a:pPr marL="457200" lvl="3" indent="0">
              <a:buNone/>
            </a:pP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2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Type IV –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</a:rPr>
              <a:t>Throwable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 Device</a:t>
            </a:r>
          </a:p>
          <a:p>
            <a:pPr marL="457200" lvl="2" indent="0">
              <a:buNone/>
            </a:pP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2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Type V – Special use Devices</a:t>
            </a:r>
          </a:p>
          <a:p>
            <a:pPr marL="914400" lvl="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Inflatable vests, etc.</a:t>
            </a:r>
          </a:p>
          <a:p>
            <a:pPr marL="914400" lvl="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No inherent buoyancy</a:t>
            </a:r>
          </a:p>
          <a:p>
            <a:pPr marL="914400" lvl="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Must be worn!</a:t>
            </a:r>
            <a:endParaRPr lang="en-US" sz="7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125773" y="64886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p.83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4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Equipment: Lifejackets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Type I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2734" y="1675593"/>
            <a:ext cx="2371732" cy="2934172"/>
          </a:xfrm>
          <a:prstGeom prst="rect">
            <a:avLst/>
          </a:prstGeom>
        </p:spPr>
      </p:pic>
      <p:pic>
        <p:nvPicPr>
          <p:cNvPr id="10" name="Picture 9" descr="Type 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3611" y="3785507"/>
            <a:ext cx="2426337" cy="2960132"/>
          </a:xfrm>
          <a:prstGeom prst="rect">
            <a:avLst/>
          </a:prstGeom>
        </p:spPr>
      </p:pic>
      <p:pic>
        <p:nvPicPr>
          <p:cNvPr id="11" name="Picture 10" descr="Type 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1190625"/>
            <a:ext cx="2571034" cy="3419475"/>
          </a:xfrm>
          <a:prstGeom prst="rect">
            <a:avLst/>
          </a:prstGeom>
        </p:spPr>
      </p:pic>
      <p:pic>
        <p:nvPicPr>
          <p:cNvPr id="12" name="Picture 11" descr="Type IV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4609765"/>
            <a:ext cx="2819400" cy="2240071"/>
          </a:xfrm>
          <a:prstGeom prst="rect">
            <a:avLst/>
          </a:prstGeom>
        </p:spPr>
      </p:pic>
      <p:pic>
        <p:nvPicPr>
          <p:cNvPr id="13" name="Picture 12" descr="Type I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64858" y="1371600"/>
            <a:ext cx="3014283" cy="21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Equipment: Lifejackets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8305800" cy="1752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Lifejackets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Proper use of PFDs is integral!</a:t>
            </a:r>
          </a:p>
          <a:p>
            <a:pPr lvl="2"/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Should fit snugly but still allow movement</a:t>
            </a:r>
          </a:p>
          <a:p>
            <a:pPr lvl="2"/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If you can pull it up around your head on land, the same thing will happen in the water</a:t>
            </a:r>
          </a:p>
          <a:p>
            <a:pPr lvl="2"/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Any PFD with a tear or hole in it is no longer Coast Guard approved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8" descr="funny life jack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0" y="3429000"/>
            <a:ext cx="5715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Equipment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8305800" cy="502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Federal Requirements for boats under 26ft</a:t>
            </a:r>
          </a:p>
          <a:p>
            <a:pPr>
              <a:buNone/>
            </a:pPr>
            <a:endParaRPr lang="en-US" sz="21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One life jacket for each person on board.  Must be readily available.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Children under 13 MUST wear a lifejacket while underway (on any size vessel) unless below decks or in an enclosed cabin</a:t>
            </a:r>
          </a:p>
          <a:p>
            <a:pPr marL="914400" lvl="2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Over 16ft – one Type IV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throwable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device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Sound producing device  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p.85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Air horn, whistle, manual horn, etc.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Fire extinguisher  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p.85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Under 26ft – one B-I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 – combustible material   (wood)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 – flammable liquids   (gas)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 – electrical   (wiring) 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 – combustible metals   (magnesium)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Under 16ft - Visual distress signals if used at night  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</a:rPr>
              <a:t>p.84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i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16ft  up – MUST carry approved day/night visual distress signals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4823" y="64886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p.85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4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Equipment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83058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Recommended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Requirements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Anchor + rode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VHF Radio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Knife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First Aid Kit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Spare parts / tool kit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Oars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Hand bilge pump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Tow line / spare line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Information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8305800" cy="5029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Hull Identification Number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Registration numbers and 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Boat must be registered in its state of principal use or federally documented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‘IL’ numbers must be displayed on each side of the bow in letters at least 3” high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Registration must be aboard vessel at all times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Max capacity plate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Displays maximum weight and # of passengers (# of passengers takes precedence)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Displays maximum  horsepower engine (on outboard)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Displays maximum weight capacity of all passengers, engine and gear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Capacity equation:  L x B / 15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5773" y="64886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p.82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7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 Types &amp; Characteristics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Flat Hulls		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[SPR p.4]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Easily get on a plane at high speeds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Designed for calm, flat water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Not very stable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Excessive slide when maneuvering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736101"/>
            <a:ext cx="2514599" cy="33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93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Specific Information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83058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INSTRUCTORS: Use this section to include specific information for the state in which you will be teaching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Powerboat Handling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Examples: Marine Heads, Pollution Laws, Age of Operator, etc.</a:t>
            </a:r>
          </a:p>
          <a:p>
            <a:pPr marL="0" indent="0">
              <a:buNone/>
            </a:pPr>
            <a:endParaRPr lang="en-US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5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22" y="2179122"/>
            <a:ext cx="3871356" cy="3871356"/>
          </a:xfrm>
        </p:spPr>
      </p:pic>
    </p:spTree>
    <p:extLst>
      <p:ext uri="{BB962C8B-B14F-4D97-AF65-F5344CB8AC3E}">
        <p14:creationId xmlns:p14="http://schemas.microsoft.com/office/powerpoint/2010/main" val="3478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 Types &amp; Characteristics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Deep V		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[SPR p.5]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Similar to flat bottom, but designed to cut through water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Good steering ability at high speeds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Perform well in waves in speed; tend to roll at rest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820212"/>
            <a:ext cx="2389662" cy="321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407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 Types &amp; Characteristics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500" y="1600200"/>
            <a:ext cx="5562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Cathedral Hull		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[SPR p.5]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Two or three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v-shapes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forward, flat in back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Good stability at rest and speed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Rough in speed in waves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Usually have lower freeboard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828800"/>
            <a:ext cx="237690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072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 Types &amp; Characteristics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500" y="1600200"/>
            <a:ext cx="5562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Soft-Inflatable Hull	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[SPR p.5]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Poor driving ability (excessive slide)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High stability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High load capacity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Very wet ride</a:t>
            </a:r>
          </a:p>
        </p:txBody>
      </p:sp>
      <p:pic>
        <p:nvPicPr>
          <p:cNvPr id="6" name="Picture 2" descr="http://www.inflatable-boats-n-kayaks.com/infla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1" y="4724400"/>
            <a:ext cx="4267200" cy="2133600"/>
          </a:xfrm>
          <a:prstGeom prst="rect">
            <a:avLst/>
          </a:prstGeom>
          <a:noFill/>
        </p:spPr>
      </p:pic>
      <p:pic>
        <p:nvPicPr>
          <p:cNvPr id="10" name="Picture 2" descr="http://www.google.com/url?source=imglanding&amp;ct=img&amp;q=http://www.adrenalinfiji.com/library/activities/Watersports/watersports-bananaboat.jpg&amp;sa=X&amp;ei=XOSFT_qkOYyCtgeU1sXcBw&amp;ved=0CAoQ8wc4mwE&amp;usg=AFQjCNFVXnoV-K3_AD3T2ZU7v0FSEw0V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324715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9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 Types &amp; Characteristics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600201"/>
            <a:ext cx="5981700" cy="32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Rigid-Inflatable Hull	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[SPR p.4]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Rigid v-bottom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High stability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High load capacity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Exceptional seaworthiness in rough weather</a:t>
            </a:r>
          </a:p>
        </p:txBody>
      </p:sp>
      <p:pic>
        <p:nvPicPr>
          <p:cNvPr id="9" name="Picture 2" descr="http://www.divinginsuranceuk.com/images/b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768811"/>
            <a:ext cx="3810000" cy="3089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16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 Types &amp; Characteristics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500" y="1600200"/>
            <a:ext cx="5562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Multi-Hulls	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[SPR p.6]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Resist rolling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Good steering ability at speed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Large turning radius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Shallow draft</a:t>
            </a:r>
          </a:p>
        </p:txBody>
      </p:sp>
      <p:pic>
        <p:nvPicPr>
          <p:cNvPr id="9" name="Picture 2" descr="http://powerandmotoryacht.com/multihull/multihull-bb-33-P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733800"/>
            <a:ext cx="3962400" cy="279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8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 Types &amp; Characteristics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500" y="1600200"/>
            <a:ext cx="5562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Round Bottom	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[SPR p.4]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Displacement hull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Glide through water efficiently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Usually have keel or chine for stability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Good load bearing capability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774200"/>
            <a:ext cx="2458007" cy="33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183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of the Boat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077200" cy="5220350"/>
          </a:xfrm>
        </p:spPr>
      </p:pic>
      <p:sp>
        <p:nvSpPr>
          <p:cNvPr id="5" name="TextBox 4"/>
          <p:cNvSpPr txBox="1"/>
          <p:nvPr/>
        </p:nvSpPr>
        <p:spPr>
          <a:xfrm>
            <a:off x="8125773" y="64886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p.11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3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848</Words>
  <Application>Microsoft Office PowerPoint</Application>
  <PresentationFormat>On-screen Show (4:3)</PresentationFormat>
  <Paragraphs>187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Safe Powerboat Handling</vt:lpstr>
      <vt:lpstr>Hull Types &amp; Characteristics</vt:lpstr>
      <vt:lpstr>Hull Types &amp; Characteristics</vt:lpstr>
      <vt:lpstr>Hull Types &amp; Characteristics</vt:lpstr>
      <vt:lpstr>Hull Types &amp; Characteristics</vt:lpstr>
      <vt:lpstr>Hull Types &amp; Characteristics</vt:lpstr>
      <vt:lpstr>Hull Types &amp; Characteristics</vt:lpstr>
      <vt:lpstr>Hull Types &amp; Characteristics</vt:lpstr>
      <vt:lpstr>Parts of the Boat</vt:lpstr>
      <vt:lpstr>Propellers</vt:lpstr>
      <vt:lpstr>Maneuvering Concepts</vt:lpstr>
      <vt:lpstr>Maneuvering Concepts</vt:lpstr>
      <vt:lpstr>Maneuvering Concepts</vt:lpstr>
      <vt:lpstr>Safety Equipment: Lifejackets</vt:lpstr>
      <vt:lpstr>Safety Equipment: Lifejackets</vt:lpstr>
      <vt:lpstr>Safety Equipment: Lifejackets</vt:lpstr>
      <vt:lpstr>Safety Equipment</vt:lpstr>
      <vt:lpstr>Safety Equipment</vt:lpstr>
      <vt:lpstr>Registration Information</vt:lpstr>
      <vt:lpstr>State Specific Information</vt:lpstr>
      <vt:lpstr>BREAK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Powerboat Handling</dc:title>
  <dc:creator>Jonathan Meyers</dc:creator>
  <cp:lastModifiedBy>Jonathan Meyers</cp:lastModifiedBy>
  <cp:revision>1</cp:revision>
  <dcterms:created xsi:type="dcterms:W3CDTF">2014-12-13T22:13:54Z</dcterms:created>
  <dcterms:modified xsi:type="dcterms:W3CDTF">2014-12-13T22:15:45Z</dcterms:modified>
</cp:coreProperties>
</file>