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696" r:id="rId3"/>
    <p:sldMasterId id="2147483708" r:id="rId4"/>
  </p:sldMasterIdLst>
  <p:sldIdLst>
    <p:sldId id="292" r:id="rId5"/>
    <p:sldId id="293" r:id="rId6"/>
    <p:sldId id="294" r:id="rId7"/>
    <p:sldId id="295" r:id="rId8"/>
    <p:sldId id="296" r:id="rId9"/>
    <p:sldId id="297" r:id="rId10"/>
    <p:sldId id="298" r:id="rId11"/>
    <p:sldId id="299" r:id="rId12"/>
    <p:sldId id="300" r:id="rId13"/>
    <p:sldId id="301" r:id="rId14"/>
    <p:sldId id="302" r:id="rId15"/>
    <p:sldId id="303" r:id="rId16"/>
    <p:sldId id="304" r:id="rId17"/>
    <p:sldId id="305" r:id="rId18"/>
    <p:sldId id="306" r:id="rId19"/>
    <p:sldId id="307" r:id="rId20"/>
    <p:sldId id="270" r:id="rId21"/>
    <p:sldId id="271" r:id="rId22"/>
    <p:sldId id="272" r:id="rId23"/>
    <p:sldId id="273" r:id="rId24"/>
    <p:sldId id="287" r:id="rId25"/>
    <p:sldId id="276" r:id="rId26"/>
    <p:sldId id="278" r:id="rId27"/>
    <p:sldId id="308" r:id="rId28"/>
    <p:sldId id="279" r:id="rId29"/>
    <p:sldId id="280" r:id="rId30"/>
    <p:sldId id="281" r:id="rId31"/>
    <p:sldId id="282" r:id="rId32"/>
    <p:sldId id="283" r:id="rId33"/>
    <p:sldId id="309" r:id="rId34"/>
    <p:sldId id="285" r:id="rId35"/>
    <p:sldId id="286" r:id="rId36"/>
    <p:sldId id="310" r:id="rId37"/>
    <p:sldId id="291"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FF"/>
    <a:srgbClr val="C51D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516"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CC860726-2EFC-4760-B445-CECE20BD538B}" type="datetimeFigureOut">
              <a:rPr lang="en-US" smtClean="0"/>
              <a:pPr/>
              <a:t>5/4/2012</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188BF32A-0601-475A-A0DB-E13A910B4F17}"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C860726-2EFC-4760-B445-CECE20BD538B}" type="datetimeFigureOut">
              <a:rPr lang="en-US" smtClean="0"/>
              <a:pPr/>
              <a:t>5/4/2012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8BF32A-0601-475A-A0DB-E13A910B4F1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C860726-2EFC-4760-B445-CECE20BD538B}" type="datetimeFigureOut">
              <a:rPr lang="en-US" smtClean="0"/>
              <a:pPr/>
              <a:t>5/4/2012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8BF32A-0601-475A-A0DB-E13A910B4F17}"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53193E54-B7C7-4507-B418-7E2C02B7C5EF}" type="datetimeFigureOut">
              <a:rPr lang="en-US" smtClean="0">
                <a:solidFill>
                  <a:srgbClr val="DBF5F9">
                    <a:shade val="90000"/>
                  </a:srgbClr>
                </a:solidFill>
              </a:rPr>
              <a:pPr/>
              <a:t>5/4/2012</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EF2ED42F-75A9-40D4-AB3B-402222DA22E5}"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3075740948"/>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3193E54-B7C7-4507-B418-7E2C02B7C5EF}" type="datetimeFigureOut">
              <a:rPr lang="en-US" smtClean="0">
                <a:solidFill>
                  <a:srgbClr val="04617B">
                    <a:shade val="90000"/>
                  </a:srgbClr>
                </a:solidFill>
              </a:rPr>
              <a:pPr/>
              <a:t>5/4/2012</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EF2ED42F-75A9-40D4-AB3B-402222DA22E5}"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5092264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53193E54-B7C7-4507-B418-7E2C02B7C5EF}" type="datetimeFigureOut">
              <a:rPr lang="en-US" smtClean="0">
                <a:solidFill>
                  <a:srgbClr val="DBF5F9">
                    <a:shade val="90000"/>
                  </a:srgbClr>
                </a:solidFill>
              </a:rPr>
              <a:pPr/>
              <a:t>5/4/2012</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EF2ED42F-75A9-40D4-AB3B-402222DA22E5}"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1484402440"/>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3193E54-B7C7-4507-B418-7E2C02B7C5EF}" type="datetimeFigureOut">
              <a:rPr lang="en-US" smtClean="0">
                <a:solidFill>
                  <a:srgbClr val="04617B">
                    <a:shade val="90000"/>
                  </a:srgbClr>
                </a:solidFill>
              </a:rPr>
              <a:pPr/>
              <a:t>5/4/2012</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EF2ED42F-75A9-40D4-AB3B-402222DA22E5}"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329787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53193E54-B7C7-4507-B418-7E2C02B7C5EF}" type="datetimeFigureOut">
              <a:rPr lang="en-US" smtClean="0">
                <a:solidFill>
                  <a:srgbClr val="04617B">
                    <a:shade val="90000"/>
                  </a:srgbClr>
                </a:solidFill>
              </a:rPr>
              <a:pPr/>
              <a:t>5/4/2012</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EF2ED42F-75A9-40D4-AB3B-402222DA22E5}"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2135532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3193E54-B7C7-4507-B418-7E2C02B7C5EF}" type="datetimeFigureOut">
              <a:rPr lang="en-US" smtClean="0">
                <a:solidFill>
                  <a:srgbClr val="04617B">
                    <a:shade val="90000"/>
                  </a:srgbClr>
                </a:solidFill>
              </a:rPr>
              <a:pPr/>
              <a:t>5/4/2012</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EF2ED42F-75A9-40D4-AB3B-402222DA22E5}"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7764010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193E54-B7C7-4507-B418-7E2C02B7C5EF}" type="datetimeFigureOut">
              <a:rPr lang="en-US" smtClean="0">
                <a:solidFill>
                  <a:srgbClr val="04617B">
                    <a:shade val="90000"/>
                  </a:srgbClr>
                </a:solidFill>
              </a:rPr>
              <a:pPr/>
              <a:t>5/4/2012</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EF2ED42F-75A9-40D4-AB3B-402222DA22E5}"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02064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3193E54-B7C7-4507-B418-7E2C02B7C5EF}" type="datetimeFigureOut">
              <a:rPr lang="en-US" smtClean="0">
                <a:solidFill>
                  <a:srgbClr val="04617B">
                    <a:shade val="90000"/>
                  </a:srgbClr>
                </a:solidFill>
              </a:rPr>
              <a:pPr/>
              <a:t>5/4/2012</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EF2ED42F-75A9-40D4-AB3B-402222DA22E5}"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9089991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C860726-2EFC-4760-B445-CECE20BD538B}" type="datetimeFigureOut">
              <a:rPr lang="en-US" smtClean="0"/>
              <a:pPr/>
              <a:t>5/4/2012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8BF32A-0601-475A-A0DB-E13A910B4F17}"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53193E54-B7C7-4507-B418-7E2C02B7C5EF}" type="datetimeFigureOut">
              <a:rPr lang="en-US" smtClean="0">
                <a:solidFill>
                  <a:srgbClr val="04617B">
                    <a:shade val="90000"/>
                  </a:srgbClr>
                </a:solidFill>
              </a:rPr>
              <a:pPr/>
              <a:t>5/4/2012</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EF2ED42F-75A9-40D4-AB3B-402222DA22E5}"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32349417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3193E54-B7C7-4507-B418-7E2C02B7C5EF}" type="datetimeFigureOut">
              <a:rPr lang="en-US" smtClean="0">
                <a:solidFill>
                  <a:srgbClr val="04617B">
                    <a:shade val="90000"/>
                  </a:srgbClr>
                </a:solidFill>
              </a:rPr>
              <a:pPr/>
              <a:t>5/4/2012</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EF2ED42F-75A9-40D4-AB3B-402222DA22E5}"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0130297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3193E54-B7C7-4507-B418-7E2C02B7C5EF}" type="datetimeFigureOut">
              <a:rPr lang="en-US" smtClean="0">
                <a:solidFill>
                  <a:srgbClr val="04617B">
                    <a:shade val="90000"/>
                  </a:srgbClr>
                </a:solidFill>
              </a:rPr>
              <a:pPr/>
              <a:t>5/4/2012</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EF2ED42F-75A9-40D4-AB3B-402222DA22E5}"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4734588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CC860726-2EFC-4760-B445-CECE20BD538B}" type="datetimeFigureOut">
              <a:rPr lang="en-US" smtClean="0">
                <a:solidFill>
                  <a:srgbClr val="DBF5F9">
                    <a:shade val="90000"/>
                  </a:srgbClr>
                </a:solidFill>
              </a:rPr>
              <a:pPr/>
              <a:t>5/4/2012</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188BF32A-0601-475A-A0DB-E13A910B4F17}"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2218857583"/>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C860726-2EFC-4760-B445-CECE20BD538B}" type="datetimeFigureOut">
              <a:rPr lang="en-US" smtClean="0">
                <a:solidFill>
                  <a:srgbClr val="04617B">
                    <a:shade val="90000"/>
                  </a:srgbClr>
                </a:solidFill>
              </a:rPr>
              <a:pPr/>
              <a:t>5/4/2012</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188BF32A-0601-475A-A0DB-E13A910B4F17}"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5077464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CC860726-2EFC-4760-B445-CECE20BD538B}" type="datetimeFigureOut">
              <a:rPr lang="en-US" smtClean="0">
                <a:solidFill>
                  <a:srgbClr val="DBF5F9">
                    <a:shade val="90000"/>
                  </a:srgbClr>
                </a:solidFill>
              </a:rPr>
              <a:pPr/>
              <a:t>5/4/2012</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188BF32A-0601-475A-A0DB-E13A910B4F17}"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2001950863"/>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C860726-2EFC-4760-B445-CECE20BD538B}" type="datetimeFigureOut">
              <a:rPr lang="en-US" smtClean="0">
                <a:solidFill>
                  <a:srgbClr val="04617B">
                    <a:shade val="90000"/>
                  </a:srgbClr>
                </a:solidFill>
              </a:rPr>
              <a:pPr/>
              <a:t>5/4/2012</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188BF32A-0601-475A-A0DB-E13A910B4F17}"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2503565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CC860726-2EFC-4760-B445-CECE20BD538B}" type="datetimeFigureOut">
              <a:rPr lang="en-US" smtClean="0">
                <a:solidFill>
                  <a:srgbClr val="04617B">
                    <a:shade val="90000"/>
                  </a:srgbClr>
                </a:solidFill>
              </a:rPr>
              <a:pPr/>
              <a:t>5/4/2012</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188BF32A-0601-475A-A0DB-E13A910B4F17}"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7163916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C860726-2EFC-4760-B445-CECE20BD538B}" type="datetimeFigureOut">
              <a:rPr lang="en-US" smtClean="0">
                <a:solidFill>
                  <a:srgbClr val="04617B">
                    <a:shade val="90000"/>
                  </a:srgbClr>
                </a:solidFill>
              </a:rPr>
              <a:pPr/>
              <a:t>5/4/2012</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188BF32A-0601-475A-A0DB-E13A910B4F17}"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91136286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860726-2EFC-4760-B445-CECE20BD538B}" type="datetimeFigureOut">
              <a:rPr lang="en-US" smtClean="0">
                <a:solidFill>
                  <a:srgbClr val="04617B">
                    <a:shade val="90000"/>
                  </a:srgbClr>
                </a:solidFill>
              </a:rPr>
              <a:pPr/>
              <a:t>5/4/2012</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188BF32A-0601-475A-A0DB-E13A910B4F17}"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2245882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CC860726-2EFC-4760-B445-CECE20BD538B}" type="datetimeFigureOut">
              <a:rPr lang="en-US" smtClean="0"/>
              <a:pPr/>
              <a:t>5/4/2012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8BF32A-0601-475A-A0DB-E13A910B4F17}"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C860726-2EFC-4760-B445-CECE20BD538B}" type="datetimeFigureOut">
              <a:rPr lang="en-US" smtClean="0">
                <a:solidFill>
                  <a:srgbClr val="04617B">
                    <a:shade val="90000"/>
                  </a:srgbClr>
                </a:solidFill>
              </a:rPr>
              <a:pPr/>
              <a:t>5/4/2012</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188BF32A-0601-475A-A0DB-E13A910B4F17}"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241779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C860726-2EFC-4760-B445-CECE20BD538B}" type="datetimeFigureOut">
              <a:rPr lang="en-US" smtClean="0">
                <a:solidFill>
                  <a:srgbClr val="04617B">
                    <a:shade val="90000"/>
                  </a:srgbClr>
                </a:solidFill>
              </a:rPr>
              <a:pPr/>
              <a:t>5/4/2012</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188BF32A-0601-475A-A0DB-E13A910B4F17}"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226518234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C860726-2EFC-4760-B445-CECE20BD538B}" type="datetimeFigureOut">
              <a:rPr lang="en-US" smtClean="0">
                <a:solidFill>
                  <a:srgbClr val="04617B">
                    <a:shade val="90000"/>
                  </a:srgbClr>
                </a:solidFill>
              </a:rPr>
              <a:pPr/>
              <a:t>5/4/2012</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188BF32A-0601-475A-A0DB-E13A910B4F17}"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65140117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C860726-2EFC-4760-B445-CECE20BD538B}" type="datetimeFigureOut">
              <a:rPr lang="en-US" smtClean="0">
                <a:solidFill>
                  <a:srgbClr val="04617B">
                    <a:shade val="90000"/>
                  </a:srgbClr>
                </a:solidFill>
              </a:rPr>
              <a:pPr/>
              <a:t>5/4/2012</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188BF32A-0601-475A-A0DB-E13A910B4F17}"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408100489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CC860726-2EFC-4760-B445-CECE20BD538B}" type="datetimeFigureOut">
              <a:rPr lang="en-US" smtClean="0">
                <a:solidFill>
                  <a:srgbClr val="DBF5F9">
                    <a:shade val="90000"/>
                  </a:srgbClr>
                </a:solidFill>
              </a:rPr>
              <a:pPr/>
              <a:t>5/4/2012</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188BF32A-0601-475A-A0DB-E13A910B4F17}"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71987780"/>
      </p:ext>
    </p:extLst>
  </p:cSld>
  <p:clrMapOvr>
    <a:overrideClrMapping bg1="dk1" tx1="lt1" bg2="dk2" tx2="lt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C860726-2EFC-4760-B445-CECE20BD538B}" type="datetimeFigureOut">
              <a:rPr lang="en-US" smtClean="0">
                <a:solidFill>
                  <a:srgbClr val="04617B">
                    <a:shade val="90000"/>
                  </a:srgbClr>
                </a:solidFill>
              </a:rPr>
              <a:pPr/>
              <a:t>5/4/2012</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188BF32A-0601-475A-A0DB-E13A910B4F17}"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23544492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CC860726-2EFC-4760-B445-CECE20BD538B}" type="datetimeFigureOut">
              <a:rPr lang="en-US" smtClean="0">
                <a:solidFill>
                  <a:srgbClr val="DBF5F9">
                    <a:shade val="90000"/>
                  </a:srgbClr>
                </a:solidFill>
              </a:rPr>
              <a:pPr/>
              <a:t>5/4/2012</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188BF32A-0601-475A-A0DB-E13A910B4F17}"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1265124830"/>
      </p:ext>
    </p:extLst>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C860726-2EFC-4760-B445-CECE20BD538B}" type="datetimeFigureOut">
              <a:rPr lang="en-US" smtClean="0">
                <a:solidFill>
                  <a:srgbClr val="04617B">
                    <a:shade val="90000"/>
                  </a:srgbClr>
                </a:solidFill>
              </a:rPr>
              <a:pPr/>
              <a:t>5/4/2012</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188BF32A-0601-475A-A0DB-E13A910B4F17}"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71941972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CC860726-2EFC-4760-B445-CECE20BD538B}" type="datetimeFigureOut">
              <a:rPr lang="en-US" smtClean="0">
                <a:solidFill>
                  <a:srgbClr val="04617B">
                    <a:shade val="90000"/>
                  </a:srgbClr>
                </a:solidFill>
              </a:rPr>
              <a:pPr/>
              <a:t>5/4/2012</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188BF32A-0601-475A-A0DB-E13A910B4F17}"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72081909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C860726-2EFC-4760-B445-CECE20BD538B}" type="datetimeFigureOut">
              <a:rPr lang="en-US" smtClean="0">
                <a:solidFill>
                  <a:srgbClr val="04617B">
                    <a:shade val="90000"/>
                  </a:srgbClr>
                </a:solidFill>
              </a:rPr>
              <a:pPr/>
              <a:t>5/4/2012</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188BF32A-0601-475A-A0DB-E13A910B4F17}"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8990939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C860726-2EFC-4760-B445-CECE20BD538B}" type="datetimeFigureOut">
              <a:rPr lang="en-US" smtClean="0"/>
              <a:pPr/>
              <a:t>5/4/2012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8BF32A-0601-475A-A0DB-E13A910B4F17}"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860726-2EFC-4760-B445-CECE20BD538B}" type="datetimeFigureOut">
              <a:rPr lang="en-US" smtClean="0">
                <a:solidFill>
                  <a:srgbClr val="04617B">
                    <a:shade val="90000"/>
                  </a:srgbClr>
                </a:solidFill>
              </a:rPr>
              <a:pPr/>
              <a:t>5/4/2012</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188BF32A-0601-475A-A0DB-E13A910B4F17}"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48244016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C860726-2EFC-4760-B445-CECE20BD538B}" type="datetimeFigureOut">
              <a:rPr lang="en-US" smtClean="0">
                <a:solidFill>
                  <a:srgbClr val="04617B">
                    <a:shade val="90000"/>
                  </a:srgbClr>
                </a:solidFill>
              </a:rPr>
              <a:pPr/>
              <a:t>5/4/2012</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188BF32A-0601-475A-A0DB-E13A910B4F17}"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9090292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C860726-2EFC-4760-B445-CECE20BD538B}" type="datetimeFigureOut">
              <a:rPr lang="en-US" smtClean="0">
                <a:solidFill>
                  <a:srgbClr val="04617B">
                    <a:shade val="90000"/>
                  </a:srgbClr>
                </a:solidFill>
              </a:rPr>
              <a:pPr/>
              <a:t>5/4/2012</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188BF32A-0601-475A-A0DB-E13A910B4F17}"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57942844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C860726-2EFC-4760-B445-CECE20BD538B}" type="datetimeFigureOut">
              <a:rPr lang="en-US" smtClean="0">
                <a:solidFill>
                  <a:srgbClr val="04617B">
                    <a:shade val="90000"/>
                  </a:srgbClr>
                </a:solidFill>
              </a:rPr>
              <a:pPr/>
              <a:t>5/4/2012</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188BF32A-0601-475A-A0DB-E13A910B4F17}"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2763257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C860726-2EFC-4760-B445-CECE20BD538B}" type="datetimeFigureOut">
              <a:rPr lang="en-US" smtClean="0">
                <a:solidFill>
                  <a:srgbClr val="04617B">
                    <a:shade val="90000"/>
                  </a:srgbClr>
                </a:solidFill>
              </a:rPr>
              <a:pPr/>
              <a:t>5/4/2012</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188BF32A-0601-475A-A0DB-E13A910B4F17}"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1423247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CC860726-2EFC-4760-B445-CECE20BD538B}" type="datetimeFigureOut">
              <a:rPr lang="en-US" smtClean="0"/>
              <a:pPr/>
              <a:t>5/4/2012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88BF32A-0601-475A-A0DB-E13A910B4F1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C860726-2EFC-4760-B445-CECE20BD538B}" type="datetimeFigureOut">
              <a:rPr lang="en-US" smtClean="0"/>
              <a:pPr/>
              <a:t>5/4/2012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88BF32A-0601-475A-A0DB-E13A910B4F1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860726-2EFC-4760-B445-CECE20BD538B}" type="datetimeFigureOut">
              <a:rPr lang="en-US" smtClean="0"/>
              <a:pPr/>
              <a:t>5/4/2012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88BF32A-0601-475A-A0DB-E13A910B4F1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C860726-2EFC-4760-B445-CECE20BD538B}" type="datetimeFigureOut">
              <a:rPr lang="en-US" smtClean="0"/>
              <a:pPr/>
              <a:t>5/4/2012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8BF32A-0601-475A-A0DB-E13A910B4F1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C860726-2EFC-4760-B445-CECE20BD538B}" type="datetimeFigureOut">
              <a:rPr lang="en-US" smtClean="0"/>
              <a:pPr/>
              <a:t>5/4/2012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188BF32A-0601-475A-A0DB-E13A910B4F17}"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CC860726-2EFC-4760-B445-CECE20BD538B}" type="datetimeFigureOut">
              <a:rPr lang="en-US" smtClean="0"/>
              <a:pPr/>
              <a:t>5/4/2012</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188BF32A-0601-475A-A0DB-E13A910B4F17}"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3193E54-B7C7-4507-B418-7E2C02B7C5EF}" type="datetimeFigureOut">
              <a:rPr lang="en-US" smtClean="0">
                <a:solidFill>
                  <a:srgbClr val="04617B">
                    <a:shade val="90000"/>
                  </a:srgbClr>
                </a:solidFill>
              </a:rPr>
              <a:pPr/>
              <a:t>5/4/2012</a:t>
            </a:fld>
            <a:endParaRPr lang="en-US">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EF2ED42F-75A9-40D4-AB3B-402222DA22E5}" type="slidenum">
              <a:rPr lang="en-US" smtClean="0">
                <a:solidFill>
                  <a:srgbClr val="04617B">
                    <a:shade val="90000"/>
                  </a:srgbClr>
                </a:solidFill>
              </a:rPr>
              <a:pPr/>
              <a:t>‹#›</a:t>
            </a:fld>
            <a:endParaRPr lang="en-US">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extLst>
      <p:ext uri="{BB962C8B-B14F-4D97-AF65-F5344CB8AC3E}">
        <p14:creationId xmlns:p14="http://schemas.microsoft.com/office/powerpoint/2010/main" val="204735727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CC860726-2EFC-4760-B445-CECE20BD538B}" type="datetimeFigureOut">
              <a:rPr lang="en-US" smtClean="0">
                <a:solidFill>
                  <a:srgbClr val="04617B">
                    <a:shade val="90000"/>
                  </a:srgbClr>
                </a:solidFill>
              </a:rPr>
              <a:pPr/>
              <a:t>5/4/2012</a:t>
            </a:fld>
            <a:endParaRPr lang="en-US">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188BF32A-0601-475A-A0DB-E13A910B4F17}" type="slidenum">
              <a:rPr lang="en-US" smtClean="0">
                <a:solidFill>
                  <a:srgbClr val="04617B">
                    <a:shade val="90000"/>
                  </a:srgbClr>
                </a:solidFill>
              </a:rPr>
              <a:pPr/>
              <a:t>‹#›</a:t>
            </a:fld>
            <a:endParaRPr lang="en-US">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extLst>
      <p:ext uri="{BB962C8B-B14F-4D97-AF65-F5344CB8AC3E}">
        <p14:creationId xmlns:p14="http://schemas.microsoft.com/office/powerpoint/2010/main" val="338051404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CC860726-2EFC-4760-B445-CECE20BD538B}" type="datetimeFigureOut">
              <a:rPr lang="en-US" smtClean="0">
                <a:solidFill>
                  <a:srgbClr val="04617B">
                    <a:shade val="90000"/>
                  </a:srgbClr>
                </a:solidFill>
              </a:rPr>
              <a:pPr/>
              <a:t>5/4/2012</a:t>
            </a:fld>
            <a:endParaRPr lang="en-US">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188BF32A-0601-475A-A0DB-E13A910B4F17}" type="slidenum">
              <a:rPr lang="en-US" smtClean="0">
                <a:solidFill>
                  <a:srgbClr val="04617B">
                    <a:shade val="90000"/>
                  </a:srgbClr>
                </a:solidFill>
              </a:rPr>
              <a:pPr/>
              <a:t>‹#›</a:t>
            </a:fld>
            <a:endParaRPr lang="en-US">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extLst>
      <p:ext uri="{BB962C8B-B14F-4D97-AF65-F5344CB8AC3E}">
        <p14:creationId xmlns:p14="http://schemas.microsoft.com/office/powerpoint/2010/main" val="267293680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g"/><Relationship Id="rId1" Type="http://schemas.openxmlformats.org/officeDocument/2006/relationships/slideLayout" Target="../slideLayouts/slideLayout35.xml"/><Relationship Id="rId5" Type="http://schemas.openxmlformats.org/officeDocument/2006/relationships/image" Target="../media/image18.jpg"/><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4.xml"/><Relationship Id="rId4" Type="http://schemas.openxmlformats.org/officeDocument/2006/relationships/image" Target="../media/image5.gi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895600"/>
            <a:ext cx="7772400" cy="3352800"/>
          </a:xfrm>
        </p:spPr>
        <p:txBody>
          <a:bodyPr>
            <a:normAutofit fontScale="90000"/>
          </a:bodyPr>
          <a:lstStyle/>
          <a:p>
            <a:pPr algn="ctr"/>
            <a:r>
              <a:rPr lang="en-US" i="1" dirty="0" smtClean="0"/>
              <a:t/>
            </a:r>
            <a:br>
              <a:rPr lang="en-US" i="1" dirty="0" smtClean="0"/>
            </a:br>
            <a:r>
              <a:rPr lang="en-US" i="1" dirty="0" smtClean="0"/>
              <a:t/>
            </a:r>
            <a:br>
              <a:rPr lang="en-US" i="1" dirty="0" smtClean="0"/>
            </a:br>
            <a:r>
              <a:rPr lang="en-US" i="1" dirty="0" smtClean="0"/>
              <a:t/>
            </a:r>
            <a:br>
              <a:rPr lang="en-US" i="1" dirty="0" smtClean="0"/>
            </a:br>
            <a:r>
              <a:rPr lang="en-US" i="1" dirty="0" smtClean="0"/>
              <a:t/>
            </a:r>
            <a:br>
              <a:rPr lang="en-US" i="1" dirty="0" smtClean="0"/>
            </a:br>
            <a:r>
              <a:rPr lang="en-US" i="1" dirty="0" smtClean="0"/>
              <a:t/>
            </a:r>
            <a:br>
              <a:rPr lang="en-US" i="1" dirty="0" smtClean="0"/>
            </a:br>
            <a:r>
              <a:rPr lang="en-US" i="1" dirty="0" smtClean="0"/>
              <a:t/>
            </a:r>
            <a:br>
              <a:rPr lang="en-US" i="1" dirty="0" smtClean="0"/>
            </a:br>
            <a:r>
              <a:rPr lang="en-US" i="1" dirty="0" smtClean="0"/>
              <a:t/>
            </a:r>
            <a:br>
              <a:rPr lang="en-US" i="1" dirty="0" smtClean="0"/>
            </a:br>
            <a:r>
              <a:rPr lang="en-US" i="1" dirty="0" smtClean="0"/>
              <a:t/>
            </a:r>
            <a:br>
              <a:rPr lang="en-US" i="1" dirty="0" smtClean="0"/>
            </a:br>
            <a:r>
              <a:rPr lang="en-US" i="1" dirty="0" smtClean="0"/>
              <a:t/>
            </a:r>
            <a:br>
              <a:rPr lang="en-US" i="1" dirty="0" smtClean="0"/>
            </a:br>
            <a:r>
              <a:rPr lang="en-US" i="1" dirty="0" smtClean="0"/>
              <a:t>US Powerboating</a:t>
            </a:r>
            <a:br>
              <a:rPr lang="en-US" i="1" dirty="0" smtClean="0"/>
            </a:br>
            <a:r>
              <a:rPr lang="en-US" sz="3000" i="1" dirty="0"/>
              <a:t> </a:t>
            </a:r>
            <a:r>
              <a:rPr lang="en-US" dirty="0" smtClean="0"/>
              <a:t/>
            </a:r>
            <a:br>
              <a:rPr lang="en-US" dirty="0" smtClean="0"/>
            </a:br>
            <a:r>
              <a:rPr lang="en-US" dirty="0" smtClean="0"/>
              <a:t/>
            </a:r>
            <a:br>
              <a:rPr lang="en-US" dirty="0" smtClean="0"/>
            </a:br>
            <a:r>
              <a:rPr lang="en-US" dirty="0" smtClean="0"/>
              <a:t/>
            </a:r>
            <a:br>
              <a:rPr lang="en-US" dirty="0" smtClean="0"/>
            </a:br>
            <a:r>
              <a:rPr lang="en-US" sz="5000" dirty="0" smtClean="0"/>
              <a:t>Safe Powerboat Handling / Safety and Rescue Boat Handling</a:t>
            </a:r>
            <a:br>
              <a:rPr lang="en-US" sz="5000" dirty="0" smtClean="0"/>
            </a:br>
            <a:r>
              <a:rPr lang="en-US" sz="2200" dirty="0" smtClean="0"/>
              <a:t>  </a:t>
            </a:r>
            <a:r>
              <a:rPr lang="en-US" dirty="0" smtClean="0"/>
              <a:t/>
            </a:r>
            <a:br>
              <a:rPr lang="en-US" dirty="0" smtClean="0"/>
            </a:br>
            <a:r>
              <a:rPr lang="en-US" sz="4400" dirty="0" smtClean="0">
                <a:solidFill>
                  <a:schemeClr val="tx1">
                    <a:lumMod val="85000"/>
                  </a:schemeClr>
                </a:solidFill>
              </a:rPr>
              <a:t>Day Two</a:t>
            </a:r>
            <a:endParaRPr lang="en-US" sz="4400" dirty="0">
              <a:solidFill>
                <a:schemeClr val="tx1">
                  <a:lumMod val="85000"/>
                </a:schemeClr>
              </a:solidFill>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46731" y="1447800"/>
            <a:ext cx="2062729" cy="1828800"/>
          </a:xfrm>
          <a:prstGeom prst="rect">
            <a:avLst/>
          </a:prstGeom>
        </p:spPr>
      </p:pic>
    </p:spTree>
    <p:extLst>
      <p:ext uri="{BB962C8B-B14F-4D97-AF65-F5344CB8AC3E}">
        <p14:creationId xmlns:p14="http://schemas.microsoft.com/office/powerpoint/2010/main" val="41032902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a:bodyPr>
          <a:lstStyle/>
          <a:p>
            <a:r>
              <a:rPr lang="en-US" sz="4500" dirty="0" smtClean="0"/>
              <a:t>Navigation Rules</a:t>
            </a:r>
            <a:endParaRPr lang="en-US" sz="4500" dirty="0"/>
          </a:p>
        </p:txBody>
      </p:sp>
      <p:sp>
        <p:nvSpPr>
          <p:cNvPr id="3" name="Content Placeholder 2"/>
          <p:cNvSpPr>
            <a:spLocks noGrp="1"/>
          </p:cNvSpPr>
          <p:nvPr>
            <p:ph idx="1"/>
          </p:nvPr>
        </p:nvSpPr>
        <p:spPr>
          <a:xfrm>
            <a:off x="457200" y="914400"/>
            <a:ext cx="8229600" cy="5410200"/>
          </a:xfrm>
        </p:spPr>
        <p:txBody>
          <a:bodyPr/>
          <a:lstStyle/>
          <a:p>
            <a:r>
              <a:rPr lang="en-US" dirty="0" smtClean="0"/>
              <a:t>Rules of the Road</a:t>
            </a:r>
          </a:p>
          <a:p>
            <a:pPr lvl="1"/>
            <a:r>
              <a:rPr lang="en-US" dirty="0" smtClean="0"/>
              <a:t>What is bearing drift?  </a:t>
            </a:r>
            <a:r>
              <a:rPr lang="en-US" sz="1200" dirty="0" smtClean="0"/>
              <a:t>(handout)</a:t>
            </a:r>
          </a:p>
          <a:p>
            <a:pPr lvl="1"/>
            <a:endParaRPr lang="en-US" dirty="0" smtClean="0"/>
          </a:p>
          <a:p>
            <a:pPr lvl="3"/>
            <a:r>
              <a:rPr lang="en-US" dirty="0" smtClean="0"/>
              <a:t>Bearing taken relative to you or your boat</a:t>
            </a:r>
          </a:p>
        </p:txBody>
      </p:sp>
    </p:spTree>
    <p:extLst>
      <p:ext uri="{BB962C8B-B14F-4D97-AF65-F5344CB8AC3E}">
        <p14:creationId xmlns:p14="http://schemas.microsoft.com/office/powerpoint/2010/main" val="258031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a:bodyPr>
          <a:lstStyle/>
          <a:p>
            <a:r>
              <a:rPr lang="en-US" sz="4500" dirty="0" smtClean="0"/>
              <a:t>Navigation Aids</a:t>
            </a:r>
            <a:endParaRPr lang="en-US" sz="4500" dirty="0"/>
          </a:p>
        </p:txBody>
      </p:sp>
      <p:sp>
        <p:nvSpPr>
          <p:cNvPr id="3" name="Content Placeholder 2"/>
          <p:cNvSpPr>
            <a:spLocks noGrp="1"/>
          </p:cNvSpPr>
          <p:nvPr>
            <p:ph idx="1"/>
          </p:nvPr>
        </p:nvSpPr>
        <p:spPr>
          <a:xfrm>
            <a:off x="457200" y="914400"/>
            <a:ext cx="8229600" cy="5715000"/>
          </a:xfrm>
        </p:spPr>
        <p:txBody>
          <a:bodyPr>
            <a:normAutofit fontScale="77500" lnSpcReduction="20000"/>
          </a:bodyPr>
          <a:lstStyle/>
          <a:p>
            <a:r>
              <a:rPr lang="en-US" dirty="0" smtClean="0"/>
              <a:t>Aids to Navigation  </a:t>
            </a:r>
            <a:r>
              <a:rPr lang="en-US" sz="1200" i="1" dirty="0" smtClean="0"/>
              <a:t>SPR p</a:t>
            </a:r>
            <a:r>
              <a:rPr lang="en-US" sz="1200" i="1" dirty="0" smtClean="0"/>
              <a:t>.120 </a:t>
            </a:r>
            <a:r>
              <a:rPr lang="en-US" sz="1200" i="1" dirty="0" smtClean="0"/>
              <a:t>and CD</a:t>
            </a:r>
          </a:p>
          <a:p>
            <a:pPr lvl="1"/>
            <a:r>
              <a:rPr lang="en-US" dirty="0" smtClean="0"/>
              <a:t>Lateral Marks – system of lateral marks used to indicate on which side a mark should be passed when returning from seaward</a:t>
            </a:r>
          </a:p>
          <a:p>
            <a:pPr lvl="2"/>
            <a:r>
              <a:rPr lang="en-US" dirty="0" smtClean="0"/>
              <a:t>In US waters, red marks are kept on the starboard side; green marks are kept on the port side</a:t>
            </a:r>
          </a:p>
          <a:p>
            <a:pPr lvl="2"/>
            <a:r>
              <a:rPr lang="en-US" dirty="0" smtClean="0"/>
              <a:t>When an approach from seaward cannot be determined, the Conventional Direction is used, which is a clockwise rotation around the US.  </a:t>
            </a:r>
          </a:p>
          <a:p>
            <a:pPr lvl="3"/>
            <a:r>
              <a:rPr lang="en-US" dirty="0" smtClean="0"/>
              <a:t>On Lake Michigan, a southerly direction is considered returning from sea</a:t>
            </a:r>
          </a:p>
          <a:p>
            <a:pPr lvl="1"/>
            <a:r>
              <a:rPr lang="en-US" dirty="0" smtClean="0"/>
              <a:t>RED AND GREEN MARKS</a:t>
            </a:r>
          </a:p>
          <a:p>
            <a:pPr lvl="2"/>
            <a:r>
              <a:rPr lang="en-US" dirty="0" smtClean="0"/>
              <a:t>PORT LATERAL MARKS will be green, odd numbered cans or squares</a:t>
            </a:r>
          </a:p>
          <a:p>
            <a:pPr lvl="2"/>
            <a:r>
              <a:rPr lang="en-US" dirty="0" smtClean="0"/>
              <a:t>STARBOARD LATERAL MARKS will be red, even numbered nuns or triangles</a:t>
            </a:r>
          </a:p>
          <a:p>
            <a:pPr lvl="2"/>
            <a:r>
              <a:rPr lang="en-US" dirty="0" smtClean="0"/>
              <a:t>PREFERRED CHANNEL MARKS will be red and green banded and can be any of the above shapes (nuns, cans, squares or triangles)</a:t>
            </a:r>
          </a:p>
          <a:p>
            <a:pPr lvl="2"/>
            <a:r>
              <a:rPr lang="en-US" dirty="0" smtClean="0"/>
              <a:t>ALL MARKS can be </a:t>
            </a:r>
            <a:r>
              <a:rPr lang="en-US" dirty="0" err="1" smtClean="0"/>
              <a:t>daymarks</a:t>
            </a:r>
            <a:r>
              <a:rPr lang="en-US" dirty="0" smtClean="0"/>
              <a:t>, </a:t>
            </a:r>
            <a:r>
              <a:rPr lang="en-US" dirty="0" err="1" smtClean="0"/>
              <a:t>bouys</a:t>
            </a:r>
            <a:r>
              <a:rPr lang="en-US" dirty="0" smtClean="0"/>
              <a:t>, lit or unlit, </a:t>
            </a:r>
            <a:r>
              <a:rPr lang="en-US" dirty="0"/>
              <a:t>flashing or </a:t>
            </a:r>
            <a:r>
              <a:rPr lang="en-US" dirty="0" smtClean="0"/>
              <a:t>solid, with sound or without</a:t>
            </a:r>
          </a:p>
          <a:p>
            <a:pPr lvl="1"/>
            <a:r>
              <a:rPr lang="en-US" dirty="0" smtClean="0"/>
              <a:t>Other marks include safe water marks, isolated danger marks, special purpose marks and information/regulatory marks</a:t>
            </a:r>
          </a:p>
          <a:p>
            <a:pPr lvl="1"/>
            <a:r>
              <a:rPr lang="en-US" dirty="0" smtClean="0"/>
              <a:t>Your chart will indicate the type of mark you are expecting</a:t>
            </a:r>
          </a:p>
        </p:txBody>
      </p:sp>
    </p:spTree>
    <p:extLst>
      <p:ext uri="{BB962C8B-B14F-4D97-AF65-F5344CB8AC3E}">
        <p14:creationId xmlns:p14="http://schemas.microsoft.com/office/powerpoint/2010/main" val="1178441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a:bodyPr>
          <a:lstStyle/>
          <a:p>
            <a:r>
              <a:rPr lang="en-US" sz="4500" dirty="0" smtClean="0"/>
              <a:t>Navigation Aids</a:t>
            </a:r>
            <a:endParaRPr lang="en-US" sz="4500" dirty="0"/>
          </a:p>
        </p:txBody>
      </p:sp>
      <p:sp>
        <p:nvSpPr>
          <p:cNvPr id="3" name="Content Placeholder 2"/>
          <p:cNvSpPr>
            <a:spLocks noGrp="1"/>
          </p:cNvSpPr>
          <p:nvPr>
            <p:ph idx="1"/>
          </p:nvPr>
        </p:nvSpPr>
        <p:spPr>
          <a:xfrm>
            <a:off x="457200" y="914400"/>
            <a:ext cx="8229600" cy="5410200"/>
          </a:xfrm>
        </p:spPr>
        <p:txBody>
          <a:bodyPr/>
          <a:lstStyle/>
          <a:p>
            <a:r>
              <a:rPr lang="en-US" dirty="0" smtClean="0"/>
              <a:t>Aids to Navigation  </a:t>
            </a:r>
            <a:r>
              <a:rPr lang="en-US" sz="1200" i="1" dirty="0" smtClean="0"/>
              <a:t>SPR p</a:t>
            </a:r>
            <a:r>
              <a:rPr lang="en-US" sz="1200" i="1" dirty="0" smtClean="0"/>
              <a:t>.120 </a:t>
            </a:r>
            <a:r>
              <a:rPr lang="en-US" sz="1200" i="1" dirty="0" smtClean="0"/>
              <a:t>and CD</a:t>
            </a:r>
          </a:p>
          <a:p>
            <a:pPr lvl="1"/>
            <a:r>
              <a:rPr lang="en-US" dirty="0" smtClean="0"/>
              <a:t>Some tricks:</a:t>
            </a:r>
          </a:p>
          <a:p>
            <a:pPr lvl="1"/>
            <a:endParaRPr lang="en-US" dirty="0" smtClean="0"/>
          </a:p>
          <a:p>
            <a:pPr lvl="2"/>
            <a:r>
              <a:rPr lang="en-US" dirty="0" smtClean="0"/>
              <a:t>Red – Right – Returning  // Green – Going – Out</a:t>
            </a:r>
          </a:p>
          <a:p>
            <a:pPr lvl="3"/>
            <a:r>
              <a:rPr lang="en-US" dirty="0" smtClean="0"/>
              <a:t>Retuning from sea – clockwise direction around the US</a:t>
            </a:r>
          </a:p>
          <a:p>
            <a:pPr lvl="3"/>
            <a:r>
              <a:rPr lang="en-US" dirty="0" smtClean="0"/>
              <a:t>Entering a harbor is always ‘returning from sea’</a:t>
            </a:r>
          </a:p>
          <a:p>
            <a:pPr lvl="2"/>
            <a:endParaRPr lang="en-US" dirty="0" smtClean="0"/>
          </a:p>
          <a:p>
            <a:pPr lvl="2"/>
            <a:r>
              <a:rPr lang="en-US" dirty="0" smtClean="0"/>
              <a:t>7-UP = green can with odd number</a:t>
            </a:r>
          </a:p>
          <a:p>
            <a:pPr lvl="2"/>
            <a:endParaRPr lang="en-US" dirty="0" smtClean="0"/>
          </a:p>
          <a:p>
            <a:pPr lvl="2"/>
            <a:r>
              <a:rPr lang="en-US" dirty="0" smtClean="0"/>
              <a:t>On the ICW, yellow triangles indicate shoreward side of channel and squares indicate the seaward side.  Think triangles for mountains</a:t>
            </a:r>
          </a:p>
        </p:txBody>
      </p:sp>
    </p:spTree>
    <p:extLst>
      <p:ext uri="{BB962C8B-B14F-4D97-AF65-F5344CB8AC3E}">
        <p14:creationId xmlns:p14="http://schemas.microsoft.com/office/powerpoint/2010/main" val="2931942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a:bodyPr>
          <a:lstStyle/>
          <a:p>
            <a:r>
              <a:rPr lang="en-US" sz="4500" dirty="0" smtClean="0"/>
              <a:t>Navigation and Piloting  </a:t>
            </a:r>
            <a:r>
              <a:rPr lang="en-US" sz="1800" i="1" dirty="0" smtClean="0"/>
              <a:t>SPR p</a:t>
            </a:r>
            <a:r>
              <a:rPr lang="en-US" sz="1800" i="1" dirty="0" smtClean="0"/>
              <a:t>.112</a:t>
            </a:r>
            <a:r>
              <a:rPr lang="en-US" sz="4500" dirty="0" smtClean="0"/>
              <a:t> </a:t>
            </a:r>
            <a:endParaRPr lang="en-US" sz="4500" dirty="0"/>
          </a:p>
        </p:txBody>
      </p:sp>
      <p:sp>
        <p:nvSpPr>
          <p:cNvPr id="3" name="Content Placeholder 2"/>
          <p:cNvSpPr>
            <a:spLocks noGrp="1"/>
          </p:cNvSpPr>
          <p:nvPr>
            <p:ph idx="1"/>
          </p:nvPr>
        </p:nvSpPr>
        <p:spPr>
          <a:xfrm>
            <a:off x="457200" y="914400"/>
            <a:ext cx="8229600" cy="5410200"/>
          </a:xfrm>
        </p:spPr>
        <p:txBody>
          <a:bodyPr>
            <a:normAutofit fontScale="92500" lnSpcReduction="10000"/>
          </a:bodyPr>
          <a:lstStyle/>
          <a:p>
            <a:r>
              <a:rPr lang="en-US" dirty="0" smtClean="0"/>
              <a:t>Parallels of Latitude (0-90 north and 0-90 south of Equator)</a:t>
            </a:r>
          </a:p>
          <a:p>
            <a:r>
              <a:rPr lang="en-US" dirty="0" smtClean="0"/>
              <a:t>Meridians of Longitude (0-180 west and 0-180 east of Greenwich)</a:t>
            </a:r>
          </a:p>
          <a:p>
            <a:pPr lvl="1"/>
            <a:endParaRPr lang="en-US" sz="1500" dirty="0" smtClean="0"/>
          </a:p>
          <a:p>
            <a:pPr lvl="1"/>
            <a:r>
              <a:rPr lang="en-US" dirty="0" smtClean="0"/>
              <a:t>Latitude and Longitude</a:t>
            </a:r>
          </a:p>
          <a:p>
            <a:pPr lvl="2"/>
            <a:r>
              <a:rPr lang="en-US" dirty="0" smtClean="0"/>
              <a:t>Measured in degrees, minutes and seconds</a:t>
            </a:r>
          </a:p>
          <a:p>
            <a:pPr lvl="2"/>
            <a:r>
              <a:rPr lang="en-US" dirty="0" smtClean="0"/>
              <a:t>Many charts use decimals of degrees and minutes (they do not include seconds)</a:t>
            </a:r>
          </a:p>
          <a:p>
            <a:pPr lvl="2"/>
            <a:r>
              <a:rPr lang="en-US" dirty="0" smtClean="0"/>
              <a:t>60 sec = 1 min = 1 nautical mile</a:t>
            </a:r>
          </a:p>
          <a:p>
            <a:pPr lvl="2"/>
            <a:r>
              <a:rPr lang="en-US" dirty="0" smtClean="0"/>
              <a:t>60 min = 1 degree</a:t>
            </a:r>
          </a:p>
          <a:p>
            <a:pPr lvl="2"/>
            <a:r>
              <a:rPr lang="en-US" dirty="0" smtClean="0"/>
              <a:t>Every 15 degrees = one time zone  (360</a:t>
            </a:r>
            <a:r>
              <a:rPr lang="en-US" dirty="0" smtClean="0">
                <a:sym typeface="Symbol"/>
              </a:rPr>
              <a:t></a:t>
            </a:r>
            <a:r>
              <a:rPr lang="en-US" dirty="0" smtClean="0"/>
              <a:t> / 24hrs = 15</a:t>
            </a:r>
            <a:r>
              <a:rPr lang="en-US" dirty="0" smtClean="0">
                <a:sym typeface="Symbol"/>
              </a:rPr>
              <a:t>)</a:t>
            </a:r>
            <a:endParaRPr lang="en-US" dirty="0" smtClean="0"/>
          </a:p>
          <a:p>
            <a:pPr lvl="2"/>
            <a:endParaRPr lang="en-US" dirty="0" smtClean="0"/>
          </a:p>
          <a:p>
            <a:pPr lvl="1"/>
            <a:r>
              <a:rPr lang="en-US" dirty="0" smtClean="0"/>
              <a:t>ALWAYS measure distance on the LAT scale</a:t>
            </a:r>
          </a:p>
          <a:p>
            <a:pPr lvl="1"/>
            <a:endParaRPr lang="en-US" dirty="0" smtClean="0"/>
          </a:p>
          <a:p>
            <a:pPr lvl="1"/>
            <a:r>
              <a:rPr lang="en-US" dirty="0" smtClean="0"/>
              <a:t>Preciseness is key</a:t>
            </a:r>
          </a:p>
        </p:txBody>
      </p:sp>
    </p:spTree>
    <p:extLst>
      <p:ext uri="{BB962C8B-B14F-4D97-AF65-F5344CB8AC3E}">
        <p14:creationId xmlns:p14="http://schemas.microsoft.com/office/powerpoint/2010/main" val="1052179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a:bodyPr>
          <a:lstStyle/>
          <a:p>
            <a:r>
              <a:rPr lang="en-US" sz="4500" dirty="0" smtClean="0"/>
              <a:t>Navigation</a:t>
            </a:r>
            <a:endParaRPr lang="en-US" sz="4500" dirty="0"/>
          </a:p>
        </p:txBody>
      </p:sp>
      <p:sp>
        <p:nvSpPr>
          <p:cNvPr id="3" name="Content Placeholder 2"/>
          <p:cNvSpPr>
            <a:spLocks noGrp="1"/>
          </p:cNvSpPr>
          <p:nvPr>
            <p:ph idx="1"/>
          </p:nvPr>
        </p:nvSpPr>
        <p:spPr>
          <a:xfrm>
            <a:off x="457200" y="914400"/>
            <a:ext cx="8229600" cy="5410200"/>
          </a:xfrm>
        </p:spPr>
        <p:txBody>
          <a:bodyPr>
            <a:normAutofit lnSpcReduction="10000"/>
          </a:bodyPr>
          <a:lstStyle/>
          <a:p>
            <a:r>
              <a:rPr lang="en-US" dirty="0" smtClean="0"/>
              <a:t>Compass   </a:t>
            </a:r>
            <a:r>
              <a:rPr lang="en-US" sz="1200" i="1" dirty="0" smtClean="0"/>
              <a:t>SPR p</a:t>
            </a:r>
            <a:r>
              <a:rPr lang="en-US" sz="1200" i="1" dirty="0" smtClean="0"/>
              <a:t>.118</a:t>
            </a:r>
            <a:endParaRPr lang="en-US" sz="1200" i="1" dirty="0" smtClean="0"/>
          </a:p>
          <a:p>
            <a:pPr lvl="1"/>
            <a:r>
              <a:rPr lang="en-US" dirty="0" smtClean="0"/>
              <a:t>Variation – difference in degrees between your compass readings and true north</a:t>
            </a:r>
          </a:p>
          <a:p>
            <a:pPr lvl="3"/>
            <a:r>
              <a:rPr lang="en-US" dirty="0" smtClean="0"/>
              <a:t>Changes with location</a:t>
            </a:r>
          </a:p>
          <a:p>
            <a:pPr lvl="1"/>
            <a:r>
              <a:rPr lang="en-US" dirty="0" smtClean="0"/>
              <a:t>Deviation  - difference in compass readings created y their magnetic influence</a:t>
            </a:r>
          </a:p>
          <a:p>
            <a:pPr lvl="1"/>
            <a:endParaRPr lang="en-US" dirty="0" smtClean="0"/>
          </a:p>
          <a:p>
            <a:pPr lvl="1"/>
            <a:r>
              <a:rPr lang="en-US" dirty="0" smtClean="0"/>
              <a:t>Compass Error = sum of variation and deviation expressed in degrees E or W</a:t>
            </a:r>
          </a:p>
          <a:p>
            <a:pPr lvl="3"/>
            <a:r>
              <a:rPr lang="en-US" dirty="0" smtClean="0"/>
              <a:t>ex. If, for your onboard compass and location,  variation = 9</a:t>
            </a:r>
            <a:r>
              <a:rPr lang="en-US" dirty="0" smtClean="0">
                <a:sym typeface="Symbol"/>
              </a:rPr>
              <a:t>W and deviation = 4E then CE = 5W</a:t>
            </a:r>
          </a:p>
          <a:p>
            <a:pPr lvl="3"/>
            <a:r>
              <a:rPr lang="en-US" dirty="0" smtClean="0">
                <a:sym typeface="Symbol"/>
              </a:rPr>
              <a:t>SO, if the true course on the map was 054, you would steer 059 with your onboard compass</a:t>
            </a:r>
          </a:p>
          <a:p>
            <a:pPr lvl="3"/>
            <a:r>
              <a:rPr lang="en-US" dirty="0" smtClean="0">
                <a:sym typeface="Symbol"/>
              </a:rPr>
              <a:t>GPS is always TRUE!</a:t>
            </a:r>
          </a:p>
          <a:p>
            <a:pPr lvl="3"/>
            <a:endParaRPr lang="en-US" dirty="0" smtClean="0"/>
          </a:p>
          <a:p>
            <a:pPr lvl="2"/>
            <a:endParaRPr lang="en-US" dirty="0" smtClean="0"/>
          </a:p>
        </p:txBody>
      </p:sp>
    </p:spTree>
    <p:extLst>
      <p:ext uri="{BB962C8B-B14F-4D97-AF65-F5344CB8AC3E}">
        <p14:creationId xmlns:p14="http://schemas.microsoft.com/office/powerpoint/2010/main" val="2339170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a:bodyPr>
          <a:lstStyle/>
          <a:p>
            <a:r>
              <a:rPr lang="en-US" sz="4500" dirty="0" smtClean="0"/>
              <a:t>Navigation</a:t>
            </a:r>
            <a:endParaRPr lang="en-US" sz="4500" dirty="0"/>
          </a:p>
        </p:txBody>
      </p:sp>
      <p:sp>
        <p:nvSpPr>
          <p:cNvPr id="3" name="Content Placeholder 2"/>
          <p:cNvSpPr>
            <a:spLocks noGrp="1"/>
          </p:cNvSpPr>
          <p:nvPr>
            <p:ph idx="1"/>
          </p:nvPr>
        </p:nvSpPr>
        <p:spPr>
          <a:xfrm>
            <a:off x="457200" y="914400"/>
            <a:ext cx="8229600" cy="5410200"/>
          </a:xfrm>
        </p:spPr>
        <p:txBody>
          <a:bodyPr>
            <a:normAutofit/>
          </a:bodyPr>
          <a:lstStyle/>
          <a:p>
            <a:r>
              <a:rPr lang="en-US" dirty="0" smtClean="0"/>
              <a:t>Charting tools:</a:t>
            </a:r>
          </a:p>
          <a:p>
            <a:pPr lvl="1"/>
            <a:endParaRPr lang="en-US" dirty="0" smtClean="0">
              <a:sym typeface="Symbol"/>
            </a:endParaRPr>
          </a:p>
          <a:p>
            <a:pPr lvl="1"/>
            <a:r>
              <a:rPr lang="en-US" dirty="0" smtClean="0">
                <a:sym typeface="Symbol"/>
              </a:rPr>
              <a:t>Parallel rules</a:t>
            </a:r>
          </a:p>
          <a:p>
            <a:pPr lvl="1"/>
            <a:endParaRPr lang="en-US" dirty="0" smtClean="0">
              <a:sym typeface="Symbol"/>
            </a:endParaRPr>
          </a:p>
          <a:p>
            <a:pPr lvl="1"/>
            <a:r>
              <a:rPr lang="en-US" dirty="0" smtClean="0">
                <a:sym typeface="Symbol"/>
              </a:rPr>
              <a:t>Dividers</a:t>
            </a:r>
          </a:p>
          <a:p>
            <a:pPr lvl="1"/>
            <a:endParaRPr lang="en-US" dirty="0" smtClean="0">
              <a:sym typeface="Symbol"/>
            </a:endParaRPr>
          </a:p>
          <a:p>
            <a:pPr lvl="1"/>
            <a:r>
              <a:rPr lang="en-US" dirty="0" smtClean="0">
                <a:sym typeface="Symbol"/>
              </a:rPr>
              <a:t>Drawing compass</a:t>
            </a:r>
          </a:p>
          <a:p>
            <a:pPr lvl="1"/>
            <a:endParaRPr lang="en-US" dirty="0" smtClean="0">
              <a:sym typeface="Symbol"/>
            </a:endParaRPr>
          </a:p>
          <a:p>
            <a:pPr lvl="1"/>
            <a:r>
              <a:rPr lang="en-US" dirty="0" smtClean="0">
                <a:sym typeface="Symbol"/>
              </a:rPr>
              <a:t>Drawing triangles</a:t>
            </a:r>
          </a:p>
          <a:p>
            <a:pPr lvl="3"/>
            <a:endParaRPr lang="en-US" dirty="0" smtClean="0"/>
          </a:p>
          <a:p>
            <a:pPr lvl="2"/>
            <a:endParaRPr lang="en-US" dirty="0" smtClean="0"/>
          </a:p>
        </p:txBody>
      </p:sp>
    </p:spTree>
    <p:extLst>
      <p:ext uri="{BB962C8B-B14F-4D97-AF65-F5344CB8AC3E}">
        <p14:creationId xmlns:p14="http://schemas.microsoft.com/office/powerpoint/2010/main" val="128533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a:bodyPr>
          <a:lstStyle/>
          <a:p>
            <a:r>
              <a:rPr lang="en-US" sz="4500" dirty="0" smtClean="0"/>
              <a:t>Navigation</a:t>
            </a:r>
            <a:endParaRPr lang="en-US" sz="4500" dirty="0"/>
          </a:p>
        </p:txBody>
      </p:sp>
      <p:sp>
        <p:nvSpPr>
          <p:cNvPr id="3" name="Content Placeholder 2"/>
          <p:cNvSpPr>
            <a:spLocks noGrp="1"/>
          </p:cNvSpPr>
          <p:nvPr>
            <p:ph idx="1"/>
          </p:nvPr>
        </p:nvSpPr>
        <p:spPr>
          <a:xfrm>
            <a:off x="457200" y="914400"/>
            <a:ext cx="8229600" cy="5410200"/>
          </a:xfrm>
        </p:spPr>
        <p:txBody>
          <a:bodyPr>
            <a:normAutofit/>
          </a:bodyPr>
          <a:lstStyle/>
          <a:p>
            <a:r>
              <a:rPr lang="en-US" dirty="0" smtClean="0"/>
              <a:t>Ranges </a:t>
            </a:r>
            <a:r>
              <a:rPr lang="en-US" sz="1200" dirty="0" smtClean="0"/>
              <a:t>SPR p</a:t>
            </a:r>
            <a:r>
              <a:rPr lang="en-US" sz="1200" dirty="0" smtClean="0"/>
              <a:t>.132</a:t>
            </a:r>
            <a:endParaRPr lang="en-US" sz="1200" dirty="0" smtClean="0"/>
          </a:p>
          <a:p>
            <a:endParaRPr lang="en-US" dirty="0" smtClean="0">
              <a:sym typeface="Symbol"/>
            </a:endParaRPr>
          </a:p>
          <a:p>
            <a:endParaRPr lang="en-US" dirty="0" smtClean="0">
              <a:sym typeface="Symbol"/>
            </a:endParaRPr>
          </a:p>
          <a:p>
            <a:endParaRPr lang="en-US" dirty="0" smtClean="0">
              <a:sym typeface="Symbol"/>
            </a:endParaRPr>
          </a:p>
          <a:p>
            <a:r>
              <a:rPr lang="en-US" dirty="0" smtClean="0">
                <a:sym typeface="Symbol"/>
              </a:rPr>
              <a:t>Tides  </a:t>
            </a:r>
            <a:r>
              <a:rPr lang="en-US" sz="1200" i="1" dirty="0" smtClean="0">
                <a:sym typeface="Symbol"/>
              </a:rPr>
              <a:t>SPR p</a:t>
            </a:r>
            <a:r>
              <a:rPr lang="en-US" sz="1200" i="1" dirty="0" smtClean="0">
                <a:sym typeface="Symbol"/>
              </a:rPr>
              <a:t>.105 and SRS Supplement</a:t>
            </a:r>
            <a:endParaRPr lang="en-US" sz="1200" i="1" dirty="0" smtClean="0">
              <a:sym typeface="Symbol"/>
            </a:endParaRPr>
          </a:p>
        </p:txBody>
      </p:sp>
    </p:spTree>
    <p:extLst>
      <p:ext uri="{BB962C8B-B14F-4D97-AF65-F5344CB8AC3E}">
        <p14:creationId xmlns:p14="http://schemas.microsoft.com/office/powerpoint/2010/main" val="221440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a:bodyPr>
          <a:lstStyle/>
          <a:p>
            <a:r>
              <a:rPr lang="en-US" sz="4500" dirty="0" smtClean="0">
                <a:solidFill>
                  <a:schemeClr val="bg1"/>
                </a:solidFill>
              </a:rPr>
              <a:t>Capsize Recovery Methods</a:t>
            </a:r>
            <a:endParaRPr lang="en-US" sz="4500" dirty="0">
              <a:solidFill>
                <a:schemeClr val="bg1"/>
              </a:solidFill>
            </a:endParaRPr>
          </a:p>
        </p:txBody>
      </p:sp>
      <p:sp>
        <p:nvSpPr>
          <p:cNvPr id="3" name="Content Placeholder 2"/>
          <p:cNvSpPr>
            <a:spLocks noGrp="1"/>
          </p:cNvSpPr>
          <p:nvPr>
            <p:ph idx="1"/>
          </p:nvPr>
        </p:nvSpPr>
        <p:spPr>
          <a:xfrm>
            <a:off x="457200" y="914400"/>
            <a:ext cx="8229600" cy="5638800"/>
          </a:xfrm>
        </p:spPr>
        <p:txBody>
          <a:bodyPr>
            <a:normAutofit fontScale="92500" lnSpcReduction="20000"/>
          </a:bodyPr>
          <a:lstStyle/>
          <a:p>
            <a:r>
              <a:rPr lang="en-US" dirty="0" smtClean="0">
                <a:solidFill>
                  <a:schemeClr val="bg1"/>
                </a:solidFill>
              </a:rPr>
              <a:t>Page 17-35 SRS</a:t>
            </a:r>
          </a:p>
          <a:p>
            <a:endParaRPr lang="en-US" dirty="0" smtClean="0">
              <a:solidFill>
                <a:schemeClr val="bg1"/>
              </a:solidFill>
            </a:endParaRPr>
          </a:p>
          <a:p>
            <a:r>
              <a:rPr lang="en-US" dirty="0" smtClean="0">
                <a:solidFill>
                  <a:schemeClr val="bg1"/>
                </a:solidFill>
              </a:rPr>
              <a:t>2 types of capsized vessels</a:t>
            </a:r>
          </a:p>
          <a:p>
            <a:pPr lvl="1"/>
            <a:r>
              <a:rPr lang="en-US" dirty="0" smtClean="0">
                <a:solidFill>
                  <a:schemeClr val="bg1"/>
                </a:solidFill>
              </a:rPr>
              <a:t>Surface capsize and turtle</a:t>
            </a:r>
          </a:p>
          <a:p>
            <a:endParaRPr lang="en-US" dirty="0" smtClean="0">
              <a:solidFill>
                <a:schemeClr val="bg1"/>
              </a:solidFill>
            </a:endParaRPr>
          </a:p>
          <a:p>
            <a:r>
              <a:rPr lang="en-US" dirty="0" smtClean="0">
                <a:solidFill>
                  <a:schemeClr val="bg1"/>
                </a:solidFill>
              </a:rPr>
              <a:t>Approach vessel slowly from downwind towards the mast.</a:t>
            </a:r>
          </a:p>
          <a:p>
            <a:pPr lvl="1"/>
            <a:r>
              <a:rPr lang="en-US" dirty="0" smtClean="0">
                <a:solidFill>
                  <a:schemeClr val="bg1"/>
                </a:solidFill>
              </a:rPr>
              <a:t>Make sure you can see all sailors before you get too close.</a:t>
            </a:r>
          </a:p>
          <a:p>
            <a:pPr lvl="1"/>
            <a:r>
              <a:rPr lang="en-US" dirty="0" smtClean="0">
                <a:solidFill>
                  <a:schemeClr val="bg1"/>
                </a:solidFill>
              </a:rPr>
              <a:t>Assist as requested.</a:t>
            </a:r>
          </a:p>
          <a:p>
            <a:endParaRPr lang="en-US" dirty="0" smtClean="0">
              <a:solidFill>
                <a:schemeClr val="bg1"/>
              </a:solidFill>
            </a:endParaRPr>
          </a:p>
          <a:p>
            <a:r>
              <a:rPr lang="en-US" dirty="0" smtClean="0">
                <a:solidFill>
                  <a:schemeClr val="bg1"/>
                </a:solidFill>
              </a:rPr>
              <a:t>Potential challenges</a:t>
            </a:r>
          </a:p>
          <a:p>
            <a:pPr lvl="1"/>
            <a:r>
              <a:rPr lang="en-US" dirty="0" smtClean="0">
                <a:solidFill>
                  <a:schemeClr val="bg1"/>
                </a:solidFill>
              </a:rPr>
              <a:t>Mast stuck in mud, wrapped lines, cleated sails, sailor caught in lines or underneath boat, etc</a:t>
            </a:r>
            <a:r>
              <a:rPr lang="en-US" dirty="0" smtClean="0">
                <a:solidFill>
                  <a:schemeClr val="bg1"/>
                </a:solidFill>
              </a:rPr>
              <a:t>.</a:t>
            </a:r>
          </a:p>
          <a:p>
            <a:pPr lvl="1"/>
            <a:endParaRPr lang="en-US" dirty="0" smtClean="0">
              <a:solidFill>
                <a:schemeClr val="bg1"/>
              </a:solidFill>
            </a:endParaRPr>
          </a:p>
          <a:p>
            <a:r>
              <a:rPr lang="en-US" dirty="0" smtClean="0">
                <a:solidFill>
                  <a:schemeClr val="bg1"/>
                </a:solidFill>
              </a:rPr>
              <a:t>Let’s review the section in the book…</a:t>
            </a:r>
            <a:endParaRPr lang="en-US" dirty="0" smtClean="0">
              <a:solidFill>
                <a:schemeClr val="bg1"/>
              </a:solidFill>
            </a:endParaRPr>
          </a:p>
          <a:p>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a:bodyPr>
          <a:lstStyle/>
          <a:p>
            <a:r>
              <a:rPr lang="en-US" sz="4500" dirty="0" smtClean="0">
                <a:solidFill>
                  <a:schemeClr val="bg1"/>
                </a:solidFill>
              </a:rPr>
              <a:t>Capsize Recovery Methods</a:t>
            </a:r>
            <a:endParaRPr lang="en-US" sz="4500" dirty="0">
              <a:solidFill>
                <a:schemeClr val="bg1"/>
              </a:solidFill>
            </a:endParaRPr>
          </a:p>
        </p:txBody>
      </p:sp>
      <p:pic>
        <p:nvPicPr>
          <p:cNvPr id="4" name="Content Placeholder 3" descr="Capsize Cat.jpg"/>
          <p:cNvPicPr>
            <a:picLocks noGrp="1" noChangeAspect="1"/>
          </p:cNvPicPr>
          <p:nvPr>
            <p:ph idx="1"/>
          </p:nvPr>
        </p:nvPicPr>
        <p:blipFill>
          <a:blip r:embed="rId2" cstate="print"/>
          <a:stretch>
            <a:fillRect/>
          </a:stretch>
        </p:blipFill>
        <p:spPr>
          <a:xfrm>
            <a:off x="1332653" y="1447800"/>
            <a:ext cx="6448213" cy="4267199"/>
          </a:xfrm>
        </p:spPr>
      </p:pic>
      <p:pic>
        <p:nvPicPr>
          <p:cNvPr id="5" name="Picture 4" descr="Capsize Cat 2.jpg"/>
          <p:cNvPicPr>
            <a:picLocks noChangeAspect="1"/>
          </p:cNvPicPr>
          <p:nvPr/>
        </p:nvPicPr>
        <p:blipFill>
          <a:blip r:embed="rId3" cstate="print"/>
          <a:stretch>
            <a:fillRect/>
          </a:stretch>
        </p:blipFill>
        <p:spPr>
          <a:xfrm>
            <a:off x="1143000" y="1447800"/>
            <a:ext cx="6911139" cy="4201973"/>
          </a:xfrm>
          <a:prstGeom prst="rect">
            <a:avLst/>
          </a:prstGeom>
        </p:spPr>
      </p:pic>
      <p:pic>
        <p:nvPicPr>
          <p:cNvPr id="6" name="Picture 5" descr="Capsize Cat 3.jpg"/>
          <p:cNvPicPr>
            <a:picLocks noChangeAspect="1"/>
          </p:cNvPicPr>
          <p:nvPr/>
        </p:nvPicPr>
        <p:blipFill>
          <a:blip r:embed="rId4" cstate="print"/>
          <a:stretch>
            <a:fillRect/>
          </a:stretch>
        </p:blipFill>
        <p:spPr>
          <a:xfrm>
            <a:off x="1066800" y="1219200"/>
            <a:ext cx="7030871" cy="4710684"/>
          </a:xfrm>
          <a:prstGeom prst="rect">
            <a:avLst/>
          </a:prstGeom>
        </p:spPr>
      </p:pic>
      <p:pic>
        <p:nvPicPr>
          <p:cNvPr id="7" name="Picture 6" descr="Capsize 49er.jpg"/>
          <p:cNvPicPr>
            <a:picLocks noChangeAspect="1"/>
          </p:cNvPicPr>
          <p:nvPr/>
        </p:nvPicPr>
        <p:blipFill>
          <a:blip r:embed="rId5" cstate="print"/>
          <a:stretch>
            <a:fillRect/>
          </a:stretch>
        </p:blipFill>
        <p:spPr>
          <a:xfrm>
            <a:off x="1066800" y="1219200"/>
            <a:ext cx="7086600" cy="4739890"/>
          </a:xfrm>
          <a:prstGeom prst="rect">
            <a:avLst/>
          </a:prstGeom>
        </p:spPr>
      </p:pic>
      <p:pic>
        <p:nvPicPr>
          <p:cNvPr id="8" name="Picture 7" descr="Capsize Tri.jpg"/>
          <p:cNvPicPr>
            <a:picLocks noChangeAspect="1"/>
          </p:cNvPicPr>
          <p:nvPr/>
        </p:nvPicPr>
        <p:blipFill>
          <a:blip r:embed="rId6" cstate="print"/>
          <a:stretch>
            <a:fillRect/>
          </a:stretch>
        </p:blipFill>
        <p:spPr>
          <a:xfrm>
            <a:off x="1066800" y="1219199"/>
            <a:ext cx="7086600" cy="473030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5"/>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6"/>
                                        </p:tgtEl>
                                        <p:attrNameLst>
                                          <p:attrName>style.visibility</p:attrName>
                                        </p:attrNameLst>
                                      </p:cBhvr>
                                      <p:to>
                                        <p:strVal val="hidden"/>
                                      </p:to>
                                    </p:set>
                                  </p:childTnLst>
                                </p:cTn>
                              </p:par>
                              <p:par>
                                <p:cTn id="23" presetID="1"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nodeType="clickEffect">
                                  <p:stCondLst>
                                    <p:cond delay="0"/>
                                  </p:stCondLst>
                                  <p:childTnLst>
                                    <p:set>
                                      <p:cBhvr>
                                        <p:cTn id="28" dur="1" fill="hold">
                                          <p:stCondLst>
                                            <p:cond delay="0"/>
                                          </p:stCondLst>
                                        </p:cTn>
                                        <p:tgtEl>
                                          <p:spTgt spid="7"/>
                                        </p:tgtEl>
                                        <p:attrNameLst>
                                          <p:attrName>style.visibility</p:attrName>
                                        </p:attrNameLst>
                                      </p:cBhvr>
                                      <p:to>
                                        <p:strVal val="hidden"/>
                                      </p:to>
                                    </p:set>
                                  </p:childTnLst>
                                </p:cTn>
                              </p:par>
                              <p:par>
                                <p:cTn id="29" presetID="1" presetClass="entr" presetSubtype="0" fill="hold" nodeType="with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a:bodyPr>
          <a:lstStyle/>
          <a:p>
            <a:r>
              <a:rPr lang="en-US" sz="4500" dirty="0" smtClean="0"/>
              <a:t>Towing</a:t>
            </a:r>
            <a:endParaRPr lang="en-US" sz="4500" dirty="0"/>
          </a:p>
        </p:txBody>
      </p:sp>
      <p:sp>
        <p:nvSpPr>
          <p:cNvPr id="9" name="Content Placeholder 8"/>
          <p:cNvSpPr>
            <a:spLocks noGrp="1"/>
          </p:cNvSpPr>
          <p:nvPr>
            <p:ph idx="1"/>
          </p:nvPr>
        </p:nvSpPr>
        <p:spPr>
          <a:xfrm>
            <a:off x="457200" y="914400"/>
            <a:ext cx="8229600" cy="5410200"/>
          </a:xfrm>
        </p:spPr>
        <p:txBody>
          <a:bodyPr/>
          <a:lstStyle/>
          <a:p>
            <a:r>
              <a:rPr lang="en-US" dirty="0" smtClean="0"/>
              <a:t>Page 47-52 SRS and p.142 SPR</a:t>
            </a:r>
          </a:p>
          <a:p>
            <a:endParaRPr lang="en-US" sz="900" dirty="0" smtClean="0"/>
          </a:p>
          <a:p>
            <a:r>
              <a:rPr lang="en-US" dirty="0" smtClean="0"/>
              <a:t>Five Types of towing methods</a:t>
            </a:r>
          </a:p>
          <a:p>
            <a:endParaRPr lang="en-US" sz="900" dirty="0" smtClean="0"/>
          </a:p>
          <a:p>
            <a:pPr lvl="1"/>
            <a:r>
              <a:rPr lang="en-US" dirty="0" smtClean="0"/>
              <a:t>Single-line</a:t>
            </a:r>
          </a:p>
          <a:p>
            <a:pPr lvl="1"/>
            <a:r>
              <a:rPr lang="en-US" dirty="0" smtClean="0"/>
              <a:t>Pram variation</a:t>
            </a:r>
          </a:p>
          <a:p>
            <a:pPr lvl="1"/>
            <a:r>
              <a:rPr lang="en-US" dirty="0" smtClean="0"/>
              <a:t>Double-line</a:t>
            </a:r>
          </a:p>
          <a:p>
            <a:pPr lvl="1"/>
            <a:r>
              <a:rPr lang="en-US" dirty="0" smtClean="0"/>
              <a:t>Herringbone Tow</a:t>
            </a:r>
          </a:p>
          <a:p>
            <a:pPr lvl="1"/>
            <a:endParaRPr lang="en-US" sz="900" dirty="0" smtClean="0"/>
          </a:p>
          <a:p>
            <a:pPr lvl="1"/>
            <a:r>
              <a:rPr lang="en-US" dirty="0" smtClean="0"/>
              <a:t>Towing alongside</a:t>
            </a:r>
          </a:p>
          <a:p>
            <a:pPr lvl="1"/>
            <a:endParaRPr lang="en-US" dirty="0" smtClean="0"/>
          </a:p>
          <a:p>
            <a:r>
              <a:rPr lang="en-US" dirty="0" smtClean="0"/>
              <a:t>COMMUNICATION IS KEY!</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a:bodyPr>
          <a:lstStyle/>
          <a:p>
            <a:r>
              <a:rPr lang="en-US" sz="4500" dirty="0" smtClean="0"/>
              <a:t>Navigation Rules</a:t>
            </a:r>
            <a:endParaRPr lang="en-US" sz="4500" dirty="0"/>
          </a:p>
        </p:txBody>
      </p:sp>
      <p:sp>
        <p:nvSpPr>
          <p:cNvPr id="3" name="Content Placeholder 2"/>
          <p:cNvSpPr>
            <a:spLocks noGrp="1"/>
          </p:cNvSpPr>
          <p:nvPr>
            <p:ph idx="1"/>
          </p:nvPr>
        </p:nvSpPr>
        <p:spPr>
          <a:xfrm>
            <a:off x="457200" y="914400"/>
            <a:ext cx="8229600" cy="5410200"/>
          </a:xfrm>
        </p:spPr>
        <p:txBody>
          <a:bodyPr>
            <a:normAutofit fontScale="92500"/>
          </a:bodyPr>
          <a:lstStyle/>
          <a:p>
            <a:r>
              <a:rPr lang="en-US" dirty="0" smtClean="0"/>
              <a:t>Rules of the Road  </a:t>
            </a:r>
            <a:r>
              <a:rPr lang="en-US" sz="1500" i="1" dirty="0" smtClean="0"/>
              <a:t>SPR p.107</a:t>
            </a:r>
            <a:endParaRPr lang="en-US" sz="1500" i="1" dirty="0" smtClean="0"/>
          </a:p>
          <a:p>
            <a:pPr lvl="1"/>
            <a:r>
              <a:rPr lang="en-US" dirty="0" smtClean="0"/>
              <a:t>Inland Rules </a:t>
            </a:r>
            <a:r>
              <a:rPr lang="en-US" dirty="0" err="1" smtClean="0"/>
              <a:t>vs</a:t>
            </a:r>
            <a:r>
              <a:rPr lang="en-US" dirty="0" smtClean="0"/>
              <a:t> International</a:t>
            </a:r>
          </a:p>
          <a:p>
            <a:pPr lvl="1"/>
            <a:r>
              <a:rPr lang="en-US" dirty="0" smtClean="0"/>
              <a:t>Maintain proper lookout</a:t>
            </a:r>
          </a:p>
          <a:p>
            <a:pPr lvl="1"/>
            <a:r>
              <a:rPr lang="en-US" dirty="0" smtClean="0"/>
              <a:t>Safe speed</a:t>
            </a:r>
          </a:p>
          <a:p>
            <a:pPr lvl="1"/>
            <a:r>
              <a:rPr lang="en-US" dirty="0" smtClean="0"/>
              <a:t>Operating in narrow channels</a:t>
            </a:r>
          </a:p>
          <a:p>
            <a:pPr lvl="2"/>
            <a:r>
              <a:rPr lang="en-US" dirty="0" smtClean="0"/>
              <a:t>Vessels less than 20m SHALL NOT impede passage of a vessel that can only operate in the channel</a:t>
            </a:r>
          </a:p>
          <a:p>
            <a:pPr lvl="2"/>
            <a:r>
              <a:rPr lang="en-US" dirty="0" smtClean="0"/>
              <a:t>A vessel engaged in fishing (NOT trolling) shall not impede the passage of any other vessel</a:t>
            </a:r>
          </a:p>
          <a:p>
            <a:pPr lvl="2"/>
            <a:r>
              <a:rPr lang="en-US" dirty="0" smtClean="0"/>
              <a:t>On rivers (Inland Rules): vessels proceeding </a:t>
            </a:r>
            <a:r>
              <a:rPr lang="en-US" dirty="0" err="1" smtClean="0"/>
              <a:t>downbound</a:t>
            </a:r>
            <a:r>
              <a:rPr lang="en-US" dirty="0" smtClean="0"/>
              <a:t> (w/the current) shall have right-of-way over an </a:t>
            </a:r>
            <a:r>
              <a:rPr lang="en-US" dirty="0" err="1" smtClean="0"/>
              <a:t>upbound</a:t>
            </a:r>
            <a:r>
              <a:rPr lang="en-US" dirty="0" smtClean="0"/>
              <a:t> vessel</a:t>
            </a:r>
          </a:p>
          <a:p>
            <a:pPr lvl="1"/>
            <a:r>
              <a:rPr lang="en-US" dirty="0" smtClean="0"/>
              <a:t>Sounds signals</a:t>
            </a:r>
          </a:p>
          <a:p>
            <a:pPr lvl="2"/>
            <a:r>
              <a:rPr lang="en-US" dirty="0" smtClean="0"/>
              <a:t>Can provide information such as which side you are passing on, to indicate danger or confusion or as an alert in fog</a:t>
            </a:r>
          </a:p>
        </p:txBody>
      </p:sp>
    </p:spTree>
    <p:extLst>
      <p:ext uri="{BB962C8B-B14F-4D97-AF65-F5344CB8AC3E}">
        <p14:creationId xmlns:p14="http://schemas.microsoft.com/office/powerpoint/2010/main" val="2332052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a:bodyPr>
          <a:lstStyle/>
          <a:p>
            <a:r>
              <a:rPr lang="en-US" sz="4500" dirty="0" smtClean="0"/>
              <a:t>Towing</a:t>
            </a:r>
            <a:endParaRPr lang="en-US" sz="4500" dirty="0"/>
          </a:p>
        </p:txBody>
      </p:sp>
      <p:sp>
        <p:nvSpPr>
          <p:cNvPr id="9" name="Content Placeholder 8"/>
          <p:cNvSpPr>
            <a:spLocks noGrp="1"/>
          </p:cNvSpPr>
          <p:nvPr>
            <p:ph idx="1"/>
          </p:nvPr>
        </p:nvSpPr>
        <p:spPr>
          <a:xfrm>
            <a:off x="457200" y="914400"/>
            <a:ext cx="8229600" cy="5410200"/>
          </a:xfrm>
        </p:spPr>
        <p:txBody>
          <a:bodyPr>
            <a:normAutofit/>
          </a:bodyPr>
          <a:lstStyle/>
          <a:p>
            <a:r>
              <a:rPr lang="en-US" dirty="0" smtClean="0"/>
              <a:t>Use proper driving technique while towing</a:t>
            </a:r>
          </a:p>
          <a:p>
            <a:pPr lvl="1"/>
            <a:r>
              <a:rPr lang="en-US" dirty="0" smtClean="0"/>
              <a:t>Accelerate and decelerate at a constant rate to avoid jerking or severe line slack.</a:t>
            </a:r>
          </a:p>
          <a:p>
            <a:pPr lvl="1"/>
            <a:r>
              <a:rPr lang="en-US" dirty="0" smtClean="0"/>
              <a:t>Make sure to inform the towed vessel driver to steer at your transom (avoid the </a:t>
            </a:r>
            <a:r>
              <a:rPr lang="en-US" dirty="0" err="1" smtClean="0"/>
              <a:t>waterskier</a:t>
            </a:r>
            <a:r>
              <a:rPr lang="en-US" dirty="0" smtClean="0"/>
              <a:t> effect).</a:t>
            </a:r>
          </a:p>
          <a:p>
            <a:pPr lvl="1"/>
            <a:r>
              <a:rPr lang="en-US" dirty="0" smtClean="0"/>
              <a:t>Mainsails should be lowered BEFORE you pick up the sailboat.</a:t>
            </a:r>
          </a:p>
          <a:p>
            <a:pPr lvl="2"/>
            <a:r>
              <a:rPr lang="en-US" dirty="0" smtClean="0"/>
              <a:t>In any kind of breeze it is dangerous to tow a boat with the mainsail up in any direction but directly upwind.</a:t>
            </a:r>
          </a:p>
          <a:p>
            <a:pPr lvl="1"/>
            <a:r>
              <a:rPr lang="en-US" dirty="0" smtClean="0"/>
              <a:t>If you are towing multiple boats and one falls off the tow, maintain tension for the remaining boats and circle around to pick them up.</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smtClean="0"/>
              <a:t>Towing - CYC</a:t>
            </a:r>
            <a:endParaRPr lang="en-US" dirty="0"/>
          </a:p>
        </p:txBody>
      </p:sp>
      <p:sp>
        <p:nvSpPr>
          <p:cNvPr id="3" name="Content Placeholder 2"/>
          <p:cNvSpPr>
            <a:spLocks noGrp="1"/>
          </p:cNvSpPr>
          <p:nvPr>
            <p:ph idx="1"/>
          </p:nvPr>
        </p:nvSpPr>
        <p:spPr>
          <a:xfrm>
            <a:off x="457200" y="1219200"/>
            <a:ext cx="8229600" cy="5181600"/>
          </a:xfrm>
        </p:spPr>
        <p:txBody>
          <a:bodyPr/>
          <a:lstStyle/>
          <a:p>
            <a:r>
              <a:rPr lang="en-US" dirty="0" smtClean="0"/>
              <a:t>Prep the boat before you get there.</a:t>
            </a:r>
          </a:p>
          <a:p>
            <a:pPr lvl="1"/>
            <a:r>
              <a:rPr lang="en-US" dirty="0" smtClean="0"/>
              <a:t>Radio boat to be assisted and make sure they have a proper towing line.</a:t>
            </a:r>
          </a:p>
          <a:p>
            <a:pPr lvl="2"/>
            <a:r>
              <a:rPr lang="en-US" dirty="0" smtClean="0"/>
              <a:t>Line should be tied around the mast of the sailboat.  (or the bow cleat**)</a:t>
            </a:r>
          </a:p>
          <a:p>
            <a:pPr lvl="1"/>
            <a:r>
              <a:rPr lang="en-US" dirty="0" smtClean="0"/>
              <a:t>Attach bridle.</a:t>
            </a:r>
          </a:p>
          <a:p>
            <a:pPr lvl="1"/>
            <a:r>
              <a:rPr lang="en-US" dirty="0" smtClean="0"/>
              <a:t>Approach sailboat from downwind</a:t>
            </a:r>
          </a:p>
          <a:p>
            <a:pPr lvl="1"/>
            <a:r>
              <a:rPr lang="en-US" dirty="0" smtClean="0"/>
              <a:t>Keep an appropriate distance – factor in wind and waves.</a:t>
            </a:r>
            <a:endParaRPr lang="en-US" dirty="0"/>
          </a:p>
        </p:txBody>
      </p:sp>
      <p:pic>
        <p:nvPicPr>
          <p:cNvPr id="4" name="Picture 3" descr="Boat Certification Pictures 003.jpg"/>
          <p:cNvPicPr>
            <a:picLocks noChangeAspect="1"/>
          </p:cNvPicPr>
          <p:nvPr/>
        </p:nvPicPr>
        <p:blipFill>
          <a:blip r:embed="rId2" cstate="print"/>
          <a:stretch>
            <a:fillRect/>
          </a:stretch>
        </p:blipFill>
        <p:spPr>
          <a:xfrm rot="16200000">
            <a:off x="3912870" y="2777490"/>
            <a:ext cx="4663440" cy="3497580"/>
          </a:xfrm>
          <a:prstGeom prst="rect">
            <a:avLst/>
          </a:prstGeom>
        </p:spPr>
      </p:pic>
      <p:sp>
        <p:nvSpPr>
          <p:cNvPr id="5" name="Oval 4"/>
          <p:cNvSpPr/>
          <p:nvPr/>
        </p:nvSpPr>
        <p:spPr>
          <a:xfrm>
            <a:off x="5181600" y="3352800"/>
            <a:ext cx="1066800" cy="24384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par>
                                <p:cTn id="23" presetID="55"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1000" fill="hold"/>
                                        <p:tgtEl>
                                          <p:spTgt spid="5"/>
                                        </p:tgtEl>
                                        <p:attrNameLst>
                                          <p:attrName>ppt_w</p:attrName>
                                        </p:attrNameLst>
                                      </p:cBhvr>
                                      <p:tavLst>
                                        <p:tav tm="0">
                                          <p:val>
                                            <p:strVal val="#ppt_w*0.70"/>
                                          </p:val>
                                        </p:tav>
                                        <p:tav tm="100000">
                                          <p:val>
                                            <p:strVal val="#ppt_w"/>
                                          </p:val>
                                        </p:tav>
                                      </p:tavLst>
                                    </p:anim>
                                    <p:anim calcmode="lin" valueType="num">
                                      <p:cBhvr>
                                        <p:cTn id="26" dur="1000" fill="hold"/>
                                        <p:tgtEl>
                                          <p:spTgt spid="5"/>
                                        </p:tgtEl>
                                        <p:attrNameLst>
                                          <p:attrName>ppt_h</p:attrName>
                                        </p:attrNameLst>
                                      </p:cBhvr>
                                      <p:tavLst>
                                        <p:tav tm="0">
                                          <p:val>
                                            <p:strVal val="#ppt_h"/>
                                          </p:val>
                                        </p:tav>
                                        <p:tav tm="100000">
                                          <p:val>
                                            <p:strVal val="#ppt_h"/>
                                          </p:val>
                                        </p:tav>
                                      </p:tavLst>
                                    </p:anim>
                                    <p:animEffect transition="in" filter="fade">
                                      <p:cBhvr>
                                        <p:cTn id="27" dur="10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xit" presetSubtype="0" fill="hold" nodeType="clickEffect">
                                  <p:stCondLst>
                                    <p:cond delay="0"/>
                                  </p:stCondLst>
                                  <p:childTnLst>
                                    <p:set>
                                      <p:cBhvr>
                                        <p:cTn id="31" dur="1" fill="hold">
                                          <p:stCondLst>
                                            <p:cond delay="0"/>
                                          </p:stCondLst>
                                        </p:cTn>
                                        <p:tgtEl>
                                          <p:spTgt spid="4"/>
                                        </p:tgtEl>
                                        <p:attrNameLst>
                                          <p:attrName>style.visibility</p:attrName>
                                        </p:attrNameLst>
                                      </p:cBhvr>
                                      <p:to>
                                        <p:strVal val="hidden"/>
                                      </p:to>
                                    </p:set>
                                  </p:childTnLst>
                                </p:cTn>
                              </p:par>
                              <p:par>
                                <p:cTn id="32" presetID="1" presetClass="exit" presetSubtype="0" fill="hold" grpId="1" nodeType="withEffect">
                                  <p:stCondLst>
                                    <p:cond delay="0"/>
                                  </p:stCondLst>
                                  <p:childTnLst>
                                    <p:set>
                                      <p:cBhvr>
                                        <p:cTn id="33" dur="1" fill="hold">
                                          <p:stCondLst>
                                            <p:cond delay="0"/>
                                          </p:stCondLst>
                                        </p:cTn>
                                        <p:tgtEl>
                                          <p:spTgt spid="5"/>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a:bodyPr>
          <a:lstStyle/>
          <a:p>
            <a:r>
              <a:rPr lang="en-US" sz="4500" dirty="0" smtClean="0"/>
              <a:t>Towing</a:t>
            </a:r>
            <a:endParaRPr lang="en-US" sz="4500" dirty="0"/>
          </a:p>
        </p:txBody>
      </p:sp>
      <p:sp>
        <p:nvSpPr>
          <p:cNvPr id="9" name="Content Placeholder 8"/>
          <p:cNvSpPr>
            <a:spLocks noGrp="1"/>
          </p:cNvSpPr>
          <p:nvPr>
            <p:ph idx="1"/>
          </p:nvPr>
        </p:nvSpPr>
        <p:spPr>
          <a:xfrm>
            <a:off x="457200" y="914400"/>
            <a:ext cx="8229600" cy="5410200"/>
          </a:xfrm>
        </p:spPr>
        <p:txBody>
          <a:bodyPr/>
          <a:lstStyle/>
          <a:p>
            <a:r>
              <a:rPr lang="en-US" dirty="0" smtClean="0"/>
              <a:t>Alongside tow</a:t>
            </a:r>
          </a:p>
          <a:p>
            <a:endParaRPr lang="en-US" sz="1800" dirty="0" smtClean="0"/>
          </a:p>
          <a:p>
            <a:pPr>
              <a:buNone/>
            </a:pPr>
            <a:endParaRPr lang="en-US" dirty="0"/>
          </a:p>
        </p:txBody>
      </p:sp>
      <p:pic>
        <p:nvPicPr>
          <p:cNvPr id="5" name="Picture 4" descr="alongside tow good.jpg"/>
          <p:cNvPicPr>
            <a:picLocks noChangeAspect="1"/>
          </p:cNvPicPr>
          <p:nvPr/>
        </p:nvPicPr>
        <p:blipFill>
          <a:blip r:embed="rId2" cstate="print"/>
          <a:stretch>
            <a:fillRect/>
          </a:stretch>
        </p:blipFill>
        <p:spPr>
          <a:xfrm>
            <a:off x="2667000" y="1676400"/>
            <a:ext cx="3490809" cy="464599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981200" y="609600"/>
            <a:ext cx="5105400" cy="1371600"/>
          </a:xfrm>
        </p:spPr>
        <p:txBody>
          <a:bodyPr>
            <a:normAutofit/>
          </a:bodyPr>
          <a:lstStyle/>
          <a:p>
            <a:pPr algn="ctr">
              <a:buNone/>
            </a:pPr>
            <a:r>
              <a:rPr lang="en-US" sz="8000" dirty="0" smtClean="0">
                <a:latin typeface="Kredit" pitchFamily="2" charset="0"/>
              </a:rPr>
              <a:t>BREAK</a:t>
            </a:r>
          </a:p>
          <a:p>
            <a:pPr lvl="3" algn="ctr"/>
            <a:endParaRPr lang="en-US" dirty="0" smtClean="0"/>
          </a:p>
          <a:p>
            <a:pPr lvl="1" algn="ctr"/>
            <a:endParaRPr lang="en-US" dirty="0" smtClean="0"/>
          </a:p>
        </p:txBody>
      </p:sp>
      <p:pic>
        <p:nvPicPr>
          <p:cNvPr id="5" name="Picture 4" descr="stranded boat.jpg"/>
          <p:cNvPicPr>
            <a:picLocks noChangeAspect="1"/>
          </p:cNvPicPr>
          <p:nvPr/>
        </p:nvPicPr>
        <p:blipFill>
          <a:blip r:embed="rId2" cstate="print"/>
          <a:stretch>
            <a:fillRect/>
          </a:stretch>
        </p:blipFill>
        <p:spPr>
          <a:xfrm>
            <a:off x="1447800" y="2057400"/>
            <a:ext cx="6122799" cy="3733800"/>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a:bodyPr>
          <a:lstStyle/>
          <a:p>
            <a:r>
              <a:rPr lang="en-US" sz="4500" dirty="0" smtClean="0"/>
              <a:t>Anchoring  </a:t>
            </a:r>
            <a:r>
              <a:rPr lang="en-US" sz="1600" i="1" dirty="0" smtClean="0"/>
              <a:t>SPR p</a:t>
            </a:r>
            <a:r>
              <a:rPr lang="en-US" sz="1600" i="1" dirty="0" smtClean="0"/>
              <a:t>.71</a:t>
            </a:r>
            <a:endParaRPr lang="en-US" sz="1600" i="1" dirty="0"/>
          </a:p>
        </p:txBody>
      </p:sp>
      <p:sp>
        <p:nvSpPr>
          <p:cNvPr id="9" name="Content Placeholder 8"/>
          <p:cNvSpPr>
            <a:spLocks noGrp="1"/>
          </p:cNvSpPr>
          <p:nvPr>
            <p:ph idx="1"/>
          </p:nvPr>
        </p:nvSpPr>
        <p:spPr>
          <a:xfrm>
            <a:off x="457200" y="914400"/>
            <a:ext cx="8229600" cy="5410200"/>
          </a:xfrm>
        </p:spPr>
        <p:txBody>
          <a:bodyPr>
            <a:normAutofit fontScale="92500" lnSpcReduction="10000"/>
          </a:bodyPr>
          <a:lstStyle/>
          <a:p>
            <a:r>
              <a:rPr lang="en-US" dirty="0" smtClean="0"/>
              <a:t>Types of anchors</a:t>
            </a:r>
          </a:p>
          <a:p>
            <a:pPr lvl="1"/>
            <a:r>
              <a:rPr lang="en-US" dirty="0" smtClean="0"/>
              <a:t>Danforth-type</a:t>
            </a:r>
          </a:p>
          <a:p>
            <a:pPr lvl="1"/>
            <a:r>
              <a:rPr lang="en-US" dirty="0" smtClean="0"/>
              <a:t>Bruce</a:t>
            </a:r>
          </a:p>
          <a:p>
            <a:pPr lvl="1"/>
            <a:r>
              <a:rPr lang="en-US" dirty="0" smtClean="0"/>
              <a:t>Plow</a:t>
            </a:r>
          </a:p>
          <a:p>
            <a:pPr lvl="1"/>
            <a:r>
              <a:rPr lang="en-US" dirty="0"/>
              <a:t>M</a:t>
            </a:r>
            <a:r>
              <a:rPr lang="en-US" dirty="0" smtClean="0"/>
              <a:t>ushroom</a:t>
            </a:r>
          </a:p>
          <a:p>
            <a:endParaRPr lang="en-US" dirty="0" smtClean="0"/>
          </a:p>
          <a:p>
            <a:r>
              <a:rPr lang="en-US" dirty="0" smtClean="0"/>
              <a:t>Rode = anchor line</a:t>
            </a:r>
          </a:p>
          <a:p>
            <a:endParaRPr lang="en-US" dirty="0" smtClean="0"/>
          </a:p>
          <a:p>
            <a:r>
              <a:rPr lang="en-US" dirty="0" smtClean="0"/>
              <a:t>Scope = length of rode / (water depth + freeboard)</a:t>
            </a:r>
          </a:p>
          <a:p>
            <a:pPr lvl="1"/>
            <a:r>
              <a:rPr lang="en-US" dirty="0" smtClean="0"/>
              <a:t>5:1 for lunch; 7:1 or more for extended stays or strong winds/seas</a:t>
            </a:r>
          </a:p>
          <a:p>
            <a:pPr marL="393192" lvl="1" indent="0">
              <a:buNone/>
            </a:pPr>
            <a:endParaRPr lang="en-US" dirty="0" smtClean="0"/>
          </a:p>
          <a:p>
            <a:r>
              <a:rPr lang="en-US" dirty="0" smtClean="0"/>
              <a:t>Setting and retrieving an anchor – let’s look at pages 73-75</a:t>
            </a:r>
          </a:p>
          <a:p>
            <a:endParaRPr lang="en-US" dirty="0" smtClean="0"/>
          </a:p>
          <a:p>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3250" y="2000250"/>
            <a:ext cx="2857500" cy="2857500"/>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9064" y="2276856"/>
            <a:ext cx="2785872" cy="2304288"/>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52750" y="2387600"/>
            <a:ext cx="3238500" cy="208280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67125" y="2524125"/>
            <a:ext cx="1809750" cy="1809750"/>
          </a:xfrm>
          <a:prstGeom prst="rect">
            <a:avLst/>
          </a:prstGeom>
        </p:spPr>
      </p:pic>
    </p:spTree>
    <p:extLst>
      <p:ext uri="{BB962C8B-B14F-4D97-AF65-F5344CB8AC3E}">
        <p14:creationId xmlns:p14="http://schemas.microsoft.com/office/powerpoint/2010/main" val="933038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3"/>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nodeType="clickEffect">
                                  <p:stCondLst>
                                    <p:cond delay="0"/>
                                  </p:stCondLst>
                                  <p:childTnLst>
                                    <p:set>
                                      <p:cBhvr>
                                        <p:cTn id="24" dur="1" fill="hold">
                                          <p:stCondLst>
                                            <p:cond delay="0"/>
                                          </p:stCondLst>
                                        </p:cTn>
                                        <p:tgtEl>
                                          <p:spTgt spid="4"/>
                                        </p:tgtEl>
                                        <p:attrNameLst>
                                          <p:attrName>style.visibility</p:attrName>
                                        </p:attrNameLst>
                                      </p:cBhvr>
                                      <p:to>
                                        <p:strVal val="hidden"/>
                                      </p:to>
                                    </p:set>
                                  </p:childTnLst>
                                </p:cTn>
                              </p:par>
                              <p:par>
                                <p:cTn id="25" presetID="1" presetClass="entr" presetSubtype="0" fill="hold" nodeType="withEffect">
                                  <p:stCondLst>
                                    <p:cond delay="0"/>
                                  </p:stCondLst>
                                  <p:childTnLst>
                                    <p:set>
                                      <p:cBhvr>
                                        <p:cTn id="26" dur="1" fill="hold">
                                          <p:stCondLst>
                                            <p:cond delay="0"/>
                                          </p:stCondLst>
                                        </p:cTn>
                                        <p:tgtEl>
                                          <p:spTgt spid="9">
                                            <p:txEl>
                                              <p:pRg st="3" end="3"/>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nodeType="clickEffect">
                                  <p:stCondLst>
                                    <p:cond delay="0"/>
                                  </p:stCondLst>
                                  <p:childTnLst>
                                    <p:set>
                                      <p:cBhvr>
                                        <p:cTn id="32" dur="1" fill="hold">
                                          <p:stCondLst>
                                            <p:cond delay="0"/>
                                          </p:stCondLst>
                                        </p:cTn>
                                        <p:tgtEl>
                                          <p:spTgt spid="5"/>
                                        </p:tgtEl>
                                        <p:attrNameLst>
                                          <p:attrName>style.visibility</p:attrName>
                                        </p:attrNameLst>
                                      </p:cBhvr>
                                      <p:to>
                                        <p:strVal val="hidden"/>
                                      </p:to>
                                    </p:set>
                                  </p:childTnLst>
                                </p:cTn>
                              </p:par>
                              <p:par>
                                <p:cTn id="33" presetID="1" presetClass="entr" presetSubtype="0" fill="hold" nodeType="withEffect">
                                  <p:stCondLst>
                                    <p:cond delay="0"/>
                                  </p:stCondLst>
                                  <p:childTnLst>
                                    <p:set>
                                      <p:cBhvr>
                                        <p:cTn id="34" dur="1" fill="hold">
                                          <p:stCondLst>
                                            <p:cond delay="0"/>
                                          </p:stCondLst>
                                        </p:cTn>
                                        <p:tgtEl>
                                          <p:spTgt spid="9">
                                            <p:txEl>
                                              <p:pRg st="4" end="4"/>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nodeType="clickEffect">
                                  <p:stCondLst>
                                    <p:cond delay="0"/>
                                  </p:stCondLst>
                                  <p:childTnLst>
                                    <p:set>
                                      <p:cBhvr>
                                        <p:cTn id="40" dur="1" fill="hold">
                                          <p:stCondLst>
                                            <p:cond delay="0"/>
                                          </p:stCondLst>
                                        </p:cTn>
                                        <p:tgtEl>
                                          <p:spTgt spid="6"/>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9">
                                            <p:txEl>
                                              <p:pRg st="9" end="9"/>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9">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0000">
            <a:alpha val="68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a:bodyPr>
          <a:lstStyle/>
          <a:p>
            <a:r>
              <a:rPr lang="en-US" sz="4500" dirty="0" smtClean="0">
                <a:solidFill>
                  <a:schemeClr val="bg1"/>
                </a:solidFill>
              </a:rPr>
              <a:t>Emergency Procedures</a:t>
            </a:r>
            <a:endParaRPr lang="en-US" sz="4500" dirty="0">
              <a:solidFill>
                <a:schemeClr val="bg1"/>
              </a:solidFill>
            </a:endParaRPr>
          </a:p>
        </p:txBody>
      </p:sp>
      <p:sp>
        <p:nvSpPr>
          <p:cNvPr id="9" name="Content Placeholder 8"/>
          <p:cNvSpPr>
            <a:spLocks noGrp="1"/>
          </p:cNvSpPr>
          <p:nvPr>
            <p:ph idx="1"/>
          </p:nvPr>
        </p:nvSpPr>
        <p:spPr>
          <a:xfrm>
            <a:off x="457200" y="914400"/>
            <a:ext cx="8229600" cy="5410200"/>
          </a:xfrm>
        </p:spPr>
        <p:txBody>
          <a:bodyPr/>
          <a:lstStyle/>
          <a:p>
            <a:r>
              <a:rPr lang="en-US" dirty="0" smtClean="0">
                <a:solidFill>
                  <a:schemeClr val="bg1"/>
                </a:solidFill>
              </a:rPr>
              <a:t>Conducting a Search (SRS Supp. p. 8-12)</a:t>
            </a:r>
          </a:p>
          <a:p>
            <a:pPr lvl="1"/>
            <a:r>
              <a:rPr lang="en-US" dirty="0" smtClean="0">
                <a:solidFill>
                  <a:schemeClr val="bg1"/>
                </a:solidFill>
              </a:rPr>
              <a:t>Item in sight </a:t>
            </a:r>
          </a:p>
          <a:p>
            <a:pPr lvl="3"/>
            <a:r>
              <a:rPr lang="en-US" dirty="0" smtClean="0">
                <a:solidFill>
                  <a:schemeClr val="bg1"/>
                </a:solidFill>
              </a:rPr>
              <a:t>Mark position w/ GPS or Loran and throw visible flotation</a:t>
            </a:r>
          </a:p>
          <a:p>
            <a:pPr lvl="3"/>
            <a:r>
              <a:rPr lang="en-US" dirty="0" smtClean="0">
                <a:solidFill>
                  <a:schemeClr val="bg1"/>
                </a:solidFill>
              </a:rPr>
              <a:t>Proceed with PIW recovery</a:t>
            </a:r>
          </a:p>
          <a:p>
            <a:pPr lvl="1"/>
            <a:r>
              <a:rPr lang="en-US" dirty="0" smtClean="0">
                <a:solidFill>
                  <a:schemeClr val="bg1"/>
                </a:solidFill>
              </a:rPr>
              <a:t>Item is not in sight but incident was recent</a:t>
            </a:r>
          </a:p>
          <a:p>
            <a:pPr lvl="3"/>
            <a:r>
              <a:rPr lang="en-US" dirty="0" smtClean="0">
                <a:solidFill>
                  <a:schemeClr val="bg1"/>
                </a:solidFill>
              </a:rPr>
              <a:t>Mark position w/ GPS or Loran</a:t>
            </a:r>
          </a:p>
          <a:p>
            <a:pPr lvl="3"/>
            <a:r>
              <a:rPr lang="en-US" dirty="0" smtClean="0">
                <a:solidFill>
                  <a:schemeClr val="bg1"/>
                </a:solidFill>
              </a:rPr>
              <a:t>Commence modified Williamson Turn</a:t>
            </a:r>
          </a:p>
          <a:p>
            <a:pPr lvl="3"/>
            <a:r>
              <a:rPr lang="en-US" dirty="0" smtClean="0">
                <a:solidFill>
                  <a:schemeClr val="bg1"/>
                </a:solidFill>
              </a:rPr>
              <a:t>Assign visual search sectors to passengers</a:t>
            </a:r>
          </a:p>
          <a:p>
            <a:pPr lvl="5"/>
            <a:r>
              <a:rPr lang="en-US" dirty="0" smtClean="0">
                <a:solidFill>
                  <a:schemeClr val="bg1"/>
                </a:solidFill>
              </a:rPr>
              <a:t>Scan using regularly spaced eye movements</a:t>
            </a:r>
          </a:p>
          <a:p>
            <a:pPr lvl="3"/>
            <a:r>
              <a:rPr lang="en-US" dirty="0" smtClean="0">
                <a:solidFill>
                  <a:schemeClr val="bg1"/>
                </a:solidFill>
              </a:rPr>
              <a:t>If loss involves human life, place a Mayday or Pan-Pan</a:t>
            </a:r>
          </a:p>
          <a:p>
            <a:pPr lvl="3"/>
            <a:r>
              <a:rPr lang="en-US" dirty="0" smtClean="0">
                <a:solidFill>
                  <a:schemeClr val="bg1"/>
                </a:solidFill>
              </a:rPr>
              <a:t>If no luck, return to estimated position of loss and set up a search pattern</a:t>
            </a:r>
          </a:p>
          <a:p>
            <a:pPr lvl="1"/>
            <a:endParaRPr lang="en-US" dirty="0" smtClean="0"/>
          </a:p>
          <a:p>
            <a:endParaRPr lang="en-US" dirty="0"/>
          </a:p>
        </p:txBody>
      </p:sp>
      <p:pic>
        <p:nvPicPr>
          <p:cNvPr id="4" name="Picture 3" descr="modified williamson.gif"/>
          <p:cNvPicPr>
            <a:picLocks noChangeAspect="1"/>
          </p:cNvPicPr>
          <p:nvPr/>
        </p:nvPicPr>
        <p:blipFill>
          <a:blip r:embed="rId2" cstate="print"/>
          <a:stretch>
            <a:fillRect/>
          </a:stretch>
        </p:blipFill>
        <p:spPr>
          <a:xfrm>
            <a:off x="2133600" y="1828800"/>
            <a:ext cx="5333999" cy="396864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nodeType="clickEffect">
                                  <p:stCondLst>
                                    <p:cond delay="0"/>
                                  </p:stCondLst>
                                  <p:childTnLst>
                                    <p:set>
                                      <p:cBhvr>
                                        <p:cTn id="38" dur="1" fill="hold">
                                          <p:stCondLst>
                                            <p:cond delay="0"/>
                                          </p:stCondLst>
                                        </p:cTn>
                                        <p:tgtEl>
                                          <p:spTgt spid="4"/>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9">
                                            <p:txEl>
                                              <p:pRg st="9" end="9"/>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9">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0000">
            <a:alpha val="68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a:bodyPr>
          <a:lstStyle/>
          <a:p>
            <a:r>
              <a:rPr lang="en-US" sz="4500" dirty="0" smtClean="0">
                <a:solidFill>
                  <a:schemeClr val="bg1"/>
                </a:solidFill>
              </a:rPr>
              <a:t>Emergency Procedures</a:t>
            </a:r>
            <a:endParaRPr lang="en-US" sz="4500" dirty="0">
              <a:solidFill>
                <a:schemeClr val="bg1"/>
              </a:solidFill>
            </a:endParaRPr>
          </a:p>
        </p:txBody>
      </p:sp>
      <p:sp>
        <p:nvSpPr>
          <p:cNvPr id="9" name="Content Placeholder 8"/>
          <p:cNvSpPr>
            <a:spLocks noGrp="1"/>
          </p:cNvSpPr>
          <p:nvPr>
            <p:ph idx="1"/>
          </p:nvPr>
        </p:nvSpPr>
        <p:spPr>
          <a:xfrm>
            <a:off x="457200" y="914400"/>
            <a:ext cx="8229600" cy="5410200"/>
          </a:xfrm>
        </p:spPr>
        <p:txBody>
          <a:bodyPr/>
          <a:lstStyle/>
          <a:p>
            <a:r>
              <a:rPr lang="en-US" dirty="0" smtClean="0">
                <a:solidFill>
                  <a:schemeClr val="bg1"/>
                </a:solidFill>
              </a:rPr>
              <a:t>Conducting a Search (SRS Supp. p. 8-12)</a:t>
            </a:r>
          </a:p>
          <a:p>
            <a:pPr lvl="1"/>
            <a:r>
              <a:rPr lang="en-US" dirty="0" smtClean="0">
                <a:solidFill>
                  <a:schemeClr val="bg1"/>
                </a:solidFill>
              </a:rPr>
              <a:t>Item is not in sight and incident is not recent</a:t>
            </a:r>
          </a:p>
          <a:p>
            <a:pPr lvl="3"/>
            <a:endParaRPr lang="en-US" dirty="0" smtClean="0">
              <a:solidFill>
                <a:schemeClr val="bg1"/>
              </a:solidFill>
            </a:endParaRPr>
          </a:p>
          <a:p>
            <a:pPr lvl="3"/>
            <a:r>
              <a:rPr lang="en-US" dirty="0" smtClean="0">
                <a:solidFill>
                  <a:schemeClr val="bg1"/>
                </a:solidFill>
              </a:rPr>
              <a:t>Set up a search pattern</a:t>
            </a:r>
          </a:p>
          <a:p>
            <a:pPr lvl="5"/>
            <a:endParaRPr lang="en-US" dirty="0" smtClean="0">
              <a:solidFill>
                <a:schemeClr val="bg1"/>
              </a:solidFill>
            </a:endParaRPr>
          </a:p>
          <a:p>
            <a:pPr lvl="5"/>
            <a:r>
              <a:rPr lang="en-US" dirty="0" smtClean="0">
                <a:solidFill>
                  <a:schemeClr val="bg1"/>
                </a:solidFill>
              </a:rPr>
              <a:t>Datum = anchor of pattern</a:t>
            </a:r>
          </a:p>
          <a:p>
            <a:pPr lvl="5"/>
            <a:endParaRPr lang="en-US" dirty="0" smtClean="0">
              <a:solidFill>
                <a:schemeClr val="bg1"/>
              </a:solidFill>
            </a:endParaRPr>
          </a:p>
          <a:p>
            <a:pPr lvl="5"/>
            <a:r>
              <a:rPr lang="en-US" dirty="0" smtClean="0">
                <a:solidFill>
                  <a:schemeClr val="bg1"/>
                </a:solidFill>
              </a:rPr>
              <a:t>Types of search patterns: </a:t>
            </a:r>
          </a:p>
          <a:p>
            <a:pPr lvl="6"/>
            <a:r>
              <a:rPr lang="en-US" dirty="0" smtClean="0">
                <a:solidFill>
                  <a:schemeClr val="bg1"/>
                </a:solidFill>
              </a:rPr>
              <a:t>Expanding square search</a:t>
            </a:r>
          </a:p>
          <a:p>
            <a:pPr lvl="6"/>
            <a:r>
              <a:rPr lang="en-US" dirty="0" smtClean="0">
                <a:solidFill>
                  <a:schemeClr val="bg1"/>
                </a:solidFill>
              </a:rPr>
              <a:t>Parallel track search</a:t>
            </a:r>
          </a:p>
          <a:p>
            <a:pPr lvl="6"/>
            <a:r>
              <a:rPr lang="en-US" dirty="0" smtClean="0">
                <a:solidFill>
                  <a:schemeClr val="bg1"/>
                </a:solidFill>
              </a:rPr>
              <a:t>Along track ladder search</a:t>
            </a:r>
          </a:p>
          <a:p>
            <a:pPr lvl="6"/>
            <a:r>
              <a:rPr lang="en-US" dirty="0" smtClean="0">
                <a:solidFill>
                  <a:schemeClr val="bg1"/>
                </a:solidFill>
              </a:rPr>
              <a:t>Sector search (multiple and single units)</a:t>
            </a:r>
          </a:p>
          <a:p>
            <a:pPr lvl="6"/>
            <a:endParaRPr lang="en-US" dirty="0" smtClean="0"/>
          </a:p>
          <a:p>
            <a:pPr lvl="1"/>
            <a:endParaRPr lang="en-US"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0000">
            <a:alpha val="68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a:bodyPr>
          <a:lstStyle/>
          <a:p>
            <a:r>
              <a:rPr lang="en-US" sz="4500" dirty="0" smtClean="0">
                <a:solidFill>
                  <a:schemeClr val="bg1"/>
                </a:solidFill>
              </a:rPr>
              <a:t>VHF Protocol and Usage</a:t>
            </a:r>
            <a:endParaRPr lang="en-US" sz="4500" dirty="0">
              <a:solidFill>
                <a:schemeClr val="bg1"/>
              </a:solidFill>
            </a:endParaRPr>
          </a:p>
        </p:txBody>
      </p:sp>
      <p:sp>
        <p:nvSpPr>
          <p:cNvPr id="9" name="Content Placeholder 8"/>
          <p:cNvSpPr>
            <a:spLocks noGrp="1"/>
          </p:cNvSpPr>
          <p:nvPr>
            <p:ph idx="1"/>
          </p:nvPr>
        </p:nvSpPr>
        <p:spPr>
          <a:xfrm>
            <a:off x="457200" y="914400"/>
            <a:ext cx="8229600" cy="5410200"/>
          </a:xfrm>
        </p:spPr>
        <p:txBody>
          <a:bodyPr/>
          <a:lstStyle/>
          <a:p>
            <a:r>
              <a:rPr lang="en-US" dirty="0" smtClean="0">
                <a:solidFill>
                  <a:schemeClr val="bg1"/>
                </a:solidFill>
              </a:rPr>
              <a:t>Page 4 SRS</a:t>
            </a:r>
          </a:p>
          <a:p>
            <a:r>
              <a:rPr lang="en-US" dirty="0" smtClean="0">
                <a:solidFill>
                  <a:schemeClr val="bg1"/>
                </a:solidFill>
              </a:rPr>
              <a:t>Channels:</a:t>
            </a:r>
          </a:p>
          <a:p>
            <a:pPr lvl="1"/>
            <a:r>
              <a:rPr lang="en-US" dirty="0" smtClean="0">
                <a:solidFill>
                  <a:schemeClr val="bg1"/>
                </a:solidFill>
              </a:rPr>
              <a:t>16 – Emergencies, hailing</a:t>
            </a:r>
          </a:p>
          <a:p>
            <a:pPr lvl="1"/>
            <a:r>
              <a:rPr lang="en-US" dirty="0" smtClean="0">
                <a:solidFill>
                  <a:schemeClr val="bg1"/>
                </a:solidFill>
              </a:rPr>
              <a:t>09 – Recreational hailing</a:t>
            </a:r>
          </a:p>
          <a:p>
            <a:pPr lvl="1"/>
            <a:r>
              <a:rPr lang="en-US" dirty="0" smtClean="0">
                <a:solidFill>
                  <a:schemeClr val="bg1"/>
                </a:solidFill>
              </a:rPr>
              <a:t>22 – Coast Guard</a:t>
            </a:r>
          </a:p>
          <a:p>
            <a:pPr lvl="1"/>
            <a:endParaRPr lang="en-US" dirty="0" smtClean="0">
              <a:solidFill>
                <a:schemeClr val="bg1"/>
              </a:solidFill>
            </a:endParaRPr>
          </a:p>
          <a:p>
            <a:pPr lvl="1"/>
            <a:r>
              <a:rPr lang="en-US" dirty="0" smtClean="0">
                <a:solidFill>
                  <a:schemeClr val="bg1"/>
                </a:solidFill>
              </a:rPr>
              <a:t>VHF channels are monitored by the USCG, Chicago Marine Police and others</a:t>
            </a:r>
          </a:p>
          <a:p>
            <a:pPr lvl="1"/>
            <a:endParaRPr lang="en-US" dirty="0" smtClean="0">
              <a:solidFill>
                <a:schemeClr val="bg1"/>
              </a:solidFill>
            </a:endParaRPr>
          </a:p>
          <a:p>
            <a:pPr lvl="1"/>
            <a:r>
              <a:rPr lang="en-US" dirty="0" smtClean="0">
                <a:solidFill>
                  <a:schemeClr val="bg1"/>
                </a:solidFill>
              </a:rPr>
              <a:t>It is against the law to use these channels improperly</a:t>
            </a:r>
          </a:p>
          <a:p>
            <a:pPr lvl="3"/>
            <a:r>
              <a:rPr lang="en-US" dirty="0" smtClean="0">
                <a:solidFill>
                  <a:schemeClr val="bg1"/>
                </a:solidFill>
              </a:rPr>
              <a:t>They can find you!</a:t>
            </a:r>
            <a:endParaRPr lang="en-US"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0000">
            <a:alpha val="68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a:bodyPr>
          <a:lstStyle/>
          <a:p>
            <a:r>
              <a:rPr lang="en-US" sz="4500" dirty="0" smtClean="0">
                <a:solidFill>
                  <a:schemeClr val="bg1"/>
                </a:solidFill>
              </a:rPr>
              <a:t>VHF Protocol and Usage</a:t>
            </a:r>
            <a:endParaRPr lang="en-US" sz="4500" dirty="0">
              <a:solidFill>
                <a:schemeClr val="bg1"/>
              </a:solidFill>
            </a:endParaRPr>
          </a:p>
        </p:txBody>
      </p:sp>
      <p:sp>
        <p:nvSpPr>
          <p:cNvPr id="9" name="Content Placeholder 8"/>
          <p:cNvSpPr>
            <a:spLocks noGrp="1"/>
          </p:cNvSpPr>
          <p:nvPr>
            <p:ph idx="1"/>
          </p:nvPr>
        </p:nvSpPr>
        <p:spPr>
          <a:xfrm>
            <a:off x="457200" y="914400"/>
            <a:ext cx="8229600" cy="5410200"/>
          </a:xfrm>
        </p:spPr>
        <p:txBody>
          <a:bodyPr/>
          <a:lstStyle/>
          <a:p>
            <a:r>
              <a:rPr lang="en-US" dirty="0" err="1" smtClean="0">
                <a:solidFill>
                  <a:schemeClr val="bg1"/>
                </a:solidFill>
              </a:rPr>
              <a:t>Securite</a:t>
            </a:r>
            <a:endParaRPr lang="en-US" dirty="0" smtClean="0">
              <a:solidFill>
                <a:schemeClr val="bg1"/>
              </a:solidFill>
            </a:endParaRPr>
          </a:p>
          <a:p>
            <a:endParaRPr lang="en-US" dirty="0" smtClean="0">
              <a:solidFill>
                <a:schemeClr val="bg1"/>
              </a:solidFill>
            </a:endParaRPr>
          </a:p>
          <a:p>
            <a:r>
              <a:rPr lang="en-US" dirty="0" smtClean="0">
                <a:solidFill>
                  <a:schemeClr val="bg1"/>
                </a:solidFill>
              </a:rPr>
              <a:t>Pan-Pan</a:t>
            </a:r>
          </a:p>
          <a:p>
            <a:endParaRPr lang="en-US" dirty="0" smtClean="0">
              <a:solidFill>
                <a:schemeClr val="bg1"/>
              </a:solidFill>
            </a:endParaRPr>
          </a:p>
          <a:p>
            <a:r>
              <a:rPr lang="en-US" dirty="0" smtClean="0">
                <a:solidFill>
                  <a:schemeClr val="bg1"/>
                </a:solidFill>
              </a:rPr>
              <a:t>Mayday</a:t>
            </a:r>
            <a:endParaRPr lang="en-US"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0000">
            <a:alpha val="68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a:bodyPr>
          <a:lstStyle/>
          <a:p>
            <a:r>
              <a:rPr lang="en-US" sz="4500" dirty="0" smtClean="0">
                <a:solidFill>
                  <a:schemeClr val="bg1"/>
                </a:solidFill>
              </a:rPr>
              <a:t>VHF Protocol and Usage</a:t>
            </a:r>
            <a:endParaRPr lang="en-US" sz="4500" dirty="0">
              <a:solidFill>
                <a:schemeClr val="bg1"/>
              </a:solidFill>
            </a:endParaRPr>
          </a:p>
        </p:txBody>
      </p:sp>
      <p:sp>
        <p:nvSpPr>
          <p:cNvPr id="9" name="Content Placeholder 8"/>
          <p:cNvSpPr>
            <a:spLocks noGrp="1"/>
          </p:cNvSpPr>
          <p:nvPr>
            <p:ph idx="1"/>
          </p:nvPr>
        </p:nvSpPr>
        <p:spPr>
          <a:xfrm>
            <a:off x="457200" y="914400"/>
            <a:ext cx="8229600" cy="5410200"/>
          </a:xfrm>
        </p:spPr>
        <p:txBody>
          <a:bodyPr/>
          <a:lstStyle/>
          <a:p>
            <a:r>
              <a:rPr lang="en-US" dirty="0" smtClean="0">
                <a:solidFill>
                  <a:schemeClr val="bg1"/>
                </a:solidFill>
              </a:rPr>
              <a:t>How to operate </a:t>
            </a:r>
            <a:r>
              <a:rPr lang="en-US" sz="1400" dirty="0" smtClean="0">
                <a:solidFill>
                  <a:schemeClr val="bg1"/>
                </a:solidFill>
              </a:rPr>
              <a:t>(demo)</a:t>
            </a:r>
          </a:p>
          <a:p>
            <a:endParaRPr lang="en-US" sz="1400" dirty="0" smtClean="0">
              <a:solidFill>
                <a:schemeClr val="bg1"/>
              </a:solidFill>
            </a:endParaRPr>
          </a:p>
          <a:p>
            <a:r>
              <a:rPr lang="en-US" sz="2400" dirty="0" smtClean="0">
                <a:solidFill>
                  <a:schemeClr val="bg1"/>
                </a:solidFill>
              </a:rPr>
              <a:t>Things to remember</a:t>
            </a:r>
          </a:p>
          <a:p>
            <a:pPr lvl="2"/>
            <a:r>
              <a:rPr lang="en-US" sz="1900" dirty="0" smtClean="0">
                <a:solidFill>
                  <a:schemeClr val="bg1"/>
                </a:solidFill>
              </a:rPr>
              <a:t>Position VHF perpendicular to the wind or directly downwind</a:t>
            </a:r>
          </a:p>
          <a:p>
            <a:pPr lvl="2"/>
            <a:r>
              <a:rPr lang="en-US" sz="1900" dirty="0" smtClean="0">
                <a:solidFill>
                  <a:schemeClr val="bg1"/>
                </a:solidFill>
              </a:rPr>
              <a:t>The Hi/Lo function ONLY affects your transmitting power – it does not increase your receiving power</a:t>
            </a:r>
          </a:p>
          <a:p>
            <a:pPr lvl="2"/>
            <a:r>
              <a:rPr lang="en-US" sz="1900" dirty="0" smtClean="0">
                <a:solidFill>
                  <a:schemeClr val="bg1"/>
                </a:solidFill>
              </a:rPr>
              <a:t>The antenna is most effective held straight up and down as high as you can hold it</a:t>
            </a:r>
          </a:p>
          <a:p>
            <a:pPr lvl="2"/>
            <a:r>
              <a:rPr lang="en-US" sz="1900" dirty="0" smtClean="0">
                <a:solidFill>
                  <a:schemeClr val="bg1"/>
                </a:solidFill>
              </a:rPr>
              <a:t>Wait a second after depressing the call button before speaking (it will save people a lot of frustration)</a:t>
            </a:r>
          </a:p>
          <a:p>
            <a:pPr lvl="2"/>
            <a:r>
              <a:rPr lang="en-US" sz="1900" dirty="0" smtClean="0">
                <a:solidFill>
                  <a:schemeClr val="bg1"/>
                </a:solidFill>
              </a:rPr>
              <a:t>BE SUCCINCT!  It is not a telephone.  Have a point and get to it quickly.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a:bodyPr>
          <a:lstStyle/>
          <a:p>
            <a:r>
              <a:rPr lang="en-US" sz="4500" dirty="0" smtClean="0"/>
              <a:t>Navigation Rules</a:t>
            </a:r>
            <a:endParaRPr lang="en-US" sz="4500" dirty="0"/>
          </a:p>
        </p:txBody>
      </p:sp>
      <p:sp>
        <p:nvSpPr>
          <p:cNvPr id="3" name="Content Placeholder 2"/>
          <p:cNvSpPr>
            <a:spLocks noGrp="1"/>
          </p:cNvSpPr>
          <p:nvPr>
            <p:ph idx="1"/>
          </p:nvPr>
        </p:nvSpPr>
        <p:spPr>
          <a:xfrm>
            <a:off x="457200" y="914400"/>
            <a:ext cx="8229600" cy="5410200"/>
          </a:xfrm>
        </p:spPr>
        <p:txBody>
          <a:bodyPr/>
          <a:lstStyle/>
          <a:p>
            <a:r>
              <a:rPr lang="en-US" dirty="0" smtClean="0"/>
              <a:t>Rules of the Road</a:t>
            </a:r>
            <a:endParaRPr lang="en-US" sz="1400" dirty="0" smtClean="0"/>
          </a:p>
          <a:p>
            <a:pPr lvl="1"/>
            <a:r>
              <a:rPr lang="en-US" dirty="0" smtClean="0"/>
              <a:t>Rule 2 of the Navigation Rules</a:t>
            </a:r>
          </a:p>
          <a:p>
            <a:pPr lvl="2"/>
            <a:r>
              <a:rPr lang="en-US" dirty="0" smtClean="0"/>
              <a:t>“Nothing in these Rules shall exonerate any vessel, or the owner, master or crew thereof, from the consequences of any neglect to comply with these rules…or by the special circumstances of the case.”</a:t>
            </a:r>
          </a:p>
          <a:p>
            <a:pPr lvl="1"/>
            <a:endParaRPr lang="en-US" dirty="0" smtClean="0"/>
          </a:p>
          <a:p>
            <a:pPr lvl="1"/>
            <a:r>
              <a:rPr lang="en-US" dirty="0" smtClean="0"/>
              <a:t>Rule 7 of the Navigation Rules</a:t>
            </a:r>
          </a:p>
          <a:p>
            <a:pPr lvl="2"/>
            <a:r>
              <a:rPr lang="en-US" dirty="0" smtClean="0"/>
              <a:t>“Every vessel shall use all available means appropriate to the prevailing circumstances and conditions to determine if risk of collision exists.  If there is any doubt such risk shall be deemed to exist.</a:t>
            </a:r>
          </a:p>
        </p:txBody>
      </p:sp>
    </p:spTree>
    <p:extLst>
      <p:ext uri="{BB962C8B-B14F-4D97-AF65-F5344CB8AC3E}">
        <p14:creationId xmlns:p14="http://schemas.microsoft.com/office/powerpoint/2010/main" val="2877259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0000">
            <a:alpha val="67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62000"/>
          </a:xfrm>
        </p:spPr>
        <p:txBody>
          <a:bodyPr>
            <a:normAutofit/>
          </a:bodyPr>
          <a:lstStyle/>
          <a:p>
            <a:r>
              <a:rPr lang="en-US" sz="4500" dirty="0">
                <a:solidFill>
                  <a:prstClr val="white"/>
                </a:solidFill>
              </a:rPr>
              <a:t>VHF Protocol and Usage</a:t>
            </a:r>
            <a:endParaRPr lang="en-US" sz="1800" i="1" dirty="0">
              <a:solidFill>
                <a:schemeClr val="bg1"/>
              </a:solidFill>
            </a:endParaRPr>
          </a:p>
        </p:txBody>
      </p:sp>
      <p:sp>
        <p:nvSpPr>
          <p:cNvPr id="3" name="Content Placeholder 2"/>
          <p:cNvSpPr>
            <a:spLocks noGrp="1"/>
          </p:cNvSpPr>
          <p:nvPr>
            <p:ph idx="1"/>
          </p:nvPr>
        </p:nvSpPr>
        <p:spPr>
          <a:xfrm>
            <a:off x="457200" y="1143000"/>
            <a:ext cx="8229600" cy="5410200"/>
          </a:xfrm>
        </p:spPr>
        <p:txBody>
          <a:bodyPr/>
          <a:lstStyle/>
          <a:p>
            <a:r>
              <a:rPr lang="en-US" dirty="0" smtClean="0">
                <a:solidFill>
                  <a:schemeClr val="bg1"/>
                </a:solidFill>
              </a:rPr>
              <a:t>Proper radio protocol</a:t>
            </a:r>
          </a:p>
          <a:p>
            <a:pPr lvl="1"/>
            <a:r>
              <a:rPr lang="en-US" dirty="0" smtClean="0">
                <a:solidFill>
                  <a:schemeClr val="bg1"/>
                </a:solidFill>
              </a:rPr>
              <a:t>16/9 Channel</a:t>
            </a:r>
          </a:p>
          <a:p>
            <a:pPr lvl="1"/>
            <a:r>
              <a:rPr lang="en-US" dirty="0" smtClean="0">
                <a:solidFill>
                  <a:schemeClr val="bg1"/>
                </a:solidFill>
              </a:rPr>
              <a:t>Channels</a:t>
            </a:r>
          </a:p>
          <a:p>
            <a:pPr lvl="2"/>
            <a:r>
              <a:rPr lang="en-US" dirty="0" smtClean="0">
                <a:solidFill>
                  <a:schemeClr val="bg1"/>
                </a:solidFill>
              </a:rPr>
              <a:t>Tag</a:t>
            </a:r>
          </a:p>
          <a:p>
            <a:pPr lvl="1"/>
            <a:r>
              <a:rPr lang="en-US" dirty="0" smtClean="0">
                <a:solidFill>
                  <a:schemeClr val="bg1"/>
                </a:solidFill>
              </a:rPr>
              <a:t>Squelch</a:t>
            </a:r>
          </a:p>
          <a:p>
            <a:pPr lvl="1"/>
            <a:r>
              <a:rPr lang="en-US" dirty="0" smtClean="0">
                <a:solidFill>
                  <a:schemeClr val="bg1"/>
                </a:solidFill>
              </a:rPr>
              <a:t>Volume</a:t>
            </a:r>
          </a:p>
          <a:p>
            <a:pPr lvl="1"/>
            <a:r>
              <a:rPr lang="en-US" dirty="0" smtClean="0">
                <a:solidFill>
                  <a:schemeClr val="bg1"/>
                </a:solidFill>
              </a:rPr>
              <a:t>Scan</a:t>
            </a:r>
          </a:p>
          <a:p>
            <a:pPr lvl="2"/>
            <a:r>
              <a:rPr lang="en-US" dirty="0" smtClean="0">
                <a:solidFill>
                  <a:schemeClr val="bg1"/>
                </a:solidFill>
              </a:rPr>
              <a:t>Dual</a:t>
            </a:r>
          </a:p>
          <a:p>
            <a:pPr lvl="1"/>
            <a:r>
              <a:rPr lang="en-US" dirty="0" smtClean="0">
                <a:solidFill>
                  <a:schemeClr val="bg1"/>
                </a:solidFill>
              </a:rPr>
              <a:t>H/L</a:t>
            </a:r>
          </a:p>
          <a:p>
            <a:pPr lvl="2"/>
            <a:r>
              <a:rPr lang="en-US" dirty="0" smtClean="0">
                <a:solidFill>
                  <a:schemeClr val="bg1"/>
                </a:solidFill>
              </a:rPr>
              <a:t>Lock</a:t>
            </a:r>
          </a:p>
          <a:p>
            <a:pPr lvl="1"/>
            <a:r>
              <a:rPr lang="en-US" dirty="0" smtClean="0">
                <a:solidFill>
                  <a:schemeClr val="bg1"/>
                </a:solidFill>
              </a:rPr>
              <a:t>CH/WX</a:t>
            </a:r>
          </a:p>
          <a:p>
            <a:pPr lvl="2"/>
            <a:r>
              <a:rPr lang="en-US" dirty="0" smtClean="0">
                <a:solidFill>
                  <a:schemeClr val="bg1"/>
                </a:solidFill>
              </a:rPr>
              <a:t>U/I/C</a:t>
            </a:r>
          </a:p>
          <a:p>
            <a:pPr lvl="1"/>
            <a:endParaRPr lang="en-US" dirty="0" smtClean="0"/>
          </a:p>
        </p:txBody>
      </p:sp>
      <p:pic>
        <p:nvPicPr>
          <p:cNvPr id="4" name="Picture 3" descr="Boat Certification Pictures 023.jpg"/>
          <p:cNvPicPr>
            <a:picLocks noChangeAspect="1"/>
          </p:cNvPicPr>
          <p:nvPr/>
        </p:nvPicPr>
        <p:blipFill>
          <a:blip r:embed="rId2" cstate="print"/>
          <a:stretch>
            <a:fillRect/>
          </a:stretch>
        </p:blipFill>
        <p:spPr>
          <a:xfrm rot="5400000">
            <a:off x="4041140" y="2075180"/>
            <a:ext cx="5466080" cy="4099560"/>
          </a:xfrm>
          <a:prstGeom prst="rect">
            <a:avLst/>
          </a:prstGeom>
        </p:spPr>
      </p:pic>
      <p:sp>
        <p:nvSpPr>
          <p:cNvPr id="5" name="Rounded Rectangle 4"/>
          <p:cNvSpPr/>
          <p:nvPr/>
        </p:nvSpPr>
        <p:spPr>
          <a:xfrm>
            <a:off x="5410200" y="4648200"/>
            <a:ext cx="914400" cy="685800"/>
          </a:xfrm>
          <a:prstGeom prst="roundRect">
            <a:avLst/>
          </a:prstGeom>
          <a:solidFill>
            <a:srgbClr val="FFFF00">
              <a:alpha val="4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6248400" y="4648200"/>
            <a:ext cx="914400" cy="685800"/>
          </a:xfrm>
          <a:prstGeom prst="roundRect">
            <a:avLst/>
          </a:prstGeom>
          <a:solidFill>
            <a:srgbClr val="FFFF00">
              <a:alpha val="4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7086600" y="4648200"/>
            <a:ext cx="914400" cy="685800"/>
          </a:xfrm>
          <a:prstGeom prst="roundRect">
            <a:avLst/>
          </a:prstGeom>
          <a:solidFill>
            <a:srgbClr val="FFFF00">
              <a:alpha val="4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5334000" y="5410200"/>
            <a:ext cx="1066800" cy="1219200"/>
          </a:xfrm>
          <a:prstGeom prst="roundRect">
            <a:avLst/>
          </a:prstGeom>
          <a:solidFill>
            <a:srgbClr val="FFFF00">
              <a:alpha val="4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7010400" y="5334000"/>
            <a:ext cx="1066800" cy="1219200"/>
          </a:xfrm>
          <a:prstGeom prst="roundRect">
            <a:avLst/>
          </a:prstGeom>
          <a:solidFill>
            <a:srgbClr val="FFFF00">
              <a:alpha val="4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6248400" y="6019800"/>
            <a:ext cx="914400" cy="685800"/>
          </a:xfrm>
          <a:prstGeom prst="roundRect">
            <a:avLst/>
          </a:prstGeom>
          <a:solidFill>
            <a:srgbClr val="FFFF00">
              <a:alpha val="4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6248400" y="5334000"/>
            <a:ext cx="914400" cy="685800"/>
          </a:xfrm>
          <a:prstGeom prst="roundRect">
            <a:avLst/>
          </a:prstGeom>
          <a:solidFill>
            <a:srgbClr val="FFFF00">
              <a:alpha val="4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47489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55"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ppt_w</p:attrName>
                                        </p:attrNameLst>
                                      </p:cBhvr>
                                      <p:tavLst>
                                        <p:tav tm="0">
                                          <p:val>
                                            <p:strVal val="#ppt_w*0.70"/>
                                          </p:val>
                                        </p:tav>
                                        <p:tav tm="100000">
                                          <p:val>
                                            <p:strVal val="#ppt_w"/>
                                          </p:val>
                                        </p:tav>
                                      </p:tavLst>
                                    </p:anim>
                                    <p:anim calcmode="lin" valueType="num">
                                      <p:cBhvr>
                                        <p:cTn id="16" dur="1000" fill="hold"/>
                                        <p:tgtEl>
                                          <p:spTgt spid="5"/>
                                        </p:tgtEl>
                                        <p:attrNameLst>
                                          <p:attrName>ppt_h</p:attrName>
                                        </p:attrNameLst>
                                      </p:cBhvr>
                                      <p:tavLst>
                                        <p:tav tm="0">
                                          <p:val>
                                            <p:strVal val="#ppt_h"/>
                                          </p:val>
                                        </p:tav>
                                        <p:tav tm="100000">
                                          <p:val>
                                            <p:strVal val="#ppt_h"/>
                                          </p:val>
                                        </p:tav>
                                      </p:tavLst>
                                    </p:anim>
                                    <p:animEffect transition="in" filter="fade">
                                      <p:cBhvr>
                                        <p:cTn id="17" dur="1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xit" presetSubtype="0" fill="hold" grpId="1" nodeType="clickEffect">
                                  <p:stCondLst>
                                    <p:cond delay="0"/>
                                  </p:stCondLst>
                                  <p:childTnLst>
                                    <p:set>
                                      <p:cBhvr>
                                        <p:cTn id="21" dur="1" fill="hold">
                                          <p:stCondLst>
                                            <p:cond delay="0"/>
                                          </p:stCondLst>
                                        </p:cTn>
                                        <p:tgtEl>
                                          <p:spTgt spid="5"/>
                                        </p:tgtEl>
                                        <p:attrNameLst>
                                          <p:attrName>style.visibility</p:attrName>
                                        </p:attrNameLst>
                                      </p:cBhvr>
                                      <p:to>
                                        <p:strVal val="hidden"/>
                                      </p:to>
                                    </p:set>
                                  </p:childTnLst>
                                </p:cTn>
                              </p:par>
                              <p:par>
                                <p:cTn id="22" presetID="1" presetClass="entr" presetSubtype="0" fill="hold" nodeType="with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childTnLst>
                                </p:cTn>
                              </p:par>
                              <p:par>
                                <p:cTn id="24" presetID="55" presetClass="entr" presetSubtype="0"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1000" fill="hold"/>
                                        <p:tgtEl>
                                          <p:spTgt spid="8"/>
                                        </p:tgtEl>
                                        <p:attrNameLst>
                                          <p:attrName>ppt_w</p:attrName>
                                        </p:attrNameLst>
                                      </p:cBhvr>
                                      <p:tavLst>
                                        <p:tav tm="0">
                                          <p:val>
                                            <p:strVal val="#ppt_w*0.70"/>
                                          </p:val>
                                        </p:tav>
                                        <p:tav tm="100000">
                                          <p:val>
                                            <p:strVal val="#ppt_w"/>
                                          </p:val>
                                        </p:tav>
                                      </p:tavLst>
                                    </p:anim>
                                    <p:anim calcmode="lin" valueType="num">
                                      <p:cBhvr>
                                        <p:cTn id="27" dur="1000" fill="hold"/>
                                        <p:tgtEl>
                                          <p:spTgt spid="8"/>
                                        </p:tgtEl>
                                        <p:attrNameLst>
                                          <p:attrName>ppt_h</p:attrName>
                                        </p:attrNameLst>
                                      </p:cBhvr>
                                      <p:tavLst>
                                        <p:tav tm="0">
                                          <p:val>
                                            <p:strVal val="#ppt_h"/>
                                          </p:val>
                                        </p:tav>
                                        <p:tav tm="100000">
                                          <p:val>
                                            <p:strVal val="#ppt_h"/>
                                          </p:val>
                                        </p:tav>
                                      </p:tavLst>
                                    </p:anim>
                                    <p:animEffect transition="in" filter="fade">
                                      <p:cBhvr>
                                        <p:cTn id="28" dur="10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1" nodeType="clickEffect">
                                  <p:stCondLst>
                                    <p:cond delay="0"/>
                                  </p:stCondLst>
                                  <p:childTnLst>
                                    <p:set>
                                      <p:cBhvr>
                                        <p:cTn id="36" dur="1" fill="hold">
                                          <p:stCondLst>
                                            <p:cond delay="0"/>
                                          </p:stCondLst>
                                        </p:cTn>
                                        <p:tgtEl>
                                          <p:spTgt spid="8"/>
                                        </p:tgtEl>
                                        <p:attrNameLst>
                                          <p:attrName>style.visibility</p:attrName>
                                        </p:attrNameLst>
                                      </p:cBhvr>
                                      <p:to>
                                        <p:strVal val="hidden"/>
                                      </p:to>
                                    </p:set>
                                  </p:childTnLst>
                                </p:cTn>
                              </p:par>
                              <p:par>
                                <p:cTn id="37" presetID="1" presetClass="entr" presetSubtype="0" fill="hold" nodeType="with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childTnLst>
                                </p:cTn>
                              </p:par>
                              <p:par>
                                <p:cTn id="39" presetID="55" presetClass="entr" presetSubtype="0" fill="hold" grpId="0" nodeType="with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1000" fill="hold"/>
                                        <p:tgtEl>
                                          <p:spTgt spid="10"/>
                                        </p:tgtEl>
                                        <p:attrNameLst>
                                          <p:attrName>ppt_w</p:attrName>
                                        </p:attrNameLst>
                                      </p:cBhvr>
                                      <p:tavLst>
                                        <p:tav tm="0">
                                          <p:val>
                                            <p:strVal val="#ppt_w*0.70"/>
                                          </p:val>
                                        </p:tav>
                                        <p:tav tm="100000">
                                          <p:val>
                                            <p:strVal val="#ppt_w"/>
                                          </p:val>
                                        </p:tav>
                                      </p:tavLst>
                                    </p:anim>
                                    <p:anim calcmode="lin" valueType="num">
                                      <p:cBhvr>
                                        <p:cTn id="42" dur="1000" fill="hold"/>
                                        <p:tgtEl>
                                          <p:spTgt spid="10"/>
                                        </p:tgtEl>
                                        <p:attrNameLst>
                                          <p:attrName>ppt_h</p:attrName>
                                        </p:attrNameLst>
                                      </p:cBhvr>
                                      <p:tavLst>
                                        <p:tav tm="0">
                                          <p:val>
                                            <p:strVal val="#ppt_h"/>
                                          </p:val>
                                        </p:tav>
                                        <p:tav tm="100000">
                                          <p:val>
                                            <p:strVal val="#ppt_h"/>
                                          </p:val>
                                        </p:tav>
                                      </p:tavLst>
                                    </p:anim>
                                    <p:animEffect transition="in" filter="fade">
                                      <p:cBhvr>
                                        <p:cTn id="43" dur="1000"/>
                                        <p:tgtEl>
                                          <p:spTgt spid="10"/>
                                        </p:tgtEl>
                                      </p:cBhvr>
                                    </p:animEffect>
                                  </p:childTnLst>
                                </p:cTn>
                              </p:par>
                            </p:childTnLst>
                          </p:cTn>
                        </p:par>
                      </p:childTnLst>
                    </p:cTn>
                  </p:par>
                  <p:par>
                    <p:cTn id="44" fill="hold">
                      <p:stCondLst>
                        <p:cond delay="indefinite"/>
                      </p:stCondLst>
                      <p:childTnLst>
                        <p:par>
                          <p:cTn id="45" fill="hold">
                            <p:stCondLst>
                              <p:cond delay="0"/>
                            </p:stCondLst>
                            <p:childTnLst>
                              <p:par>
                                <p:cTn id="46" presetID="1" presetClass="exit" presetSubtype="0" fill="hold" grpId="1" nodeType="clickEffect">
                                  <p:stCondLst>
                                    <p:cond delay="0"/>
                                  </p:stCondLst>
                                  <p:childTnLst>
                                    <p:set>
                                      <p:cBhvr>
                                        <p:cTn id="47" dur="1" fill="hold">
                                          <p:stCondLst>
                                            <p:cond delay="0"/>
                                          </p:stCondLst>
                                        </p:cTn>
                                        <p:tgtEl>
                                          <p:spTgt spid="10"/>
                                        </p:tgtEl>
                                        <p:attrNameLst>
                                          <p:attrName>style.visibility</p:attrName>
                                        </p:attrNameLst>
                                      </p:cBhvr>
                                      <p:to>
                                        <p:strVal val="hidden"/>
                                      </p:to>
                                    </p:set>
                                  </p:childTnLst>
                                </p:cTn>
                              </p:par>
                              <p:par>
                                <p:cTn id="48" presetID="1" presetClass="entr" presetSubtype="0" fill="hold" nodeType="withEffect">
                                  <p:stCondLst>
                                    <p:cond delay="0"/>
                                  </p:stCondLst>
                                  <p:childTnLst>
                                    <p:set>
                                      <p:cBhvr>
                                        <p:cTn id="49" dur="1" fill="hold">
                                          <p:stCondLst>
                                            <p:cond delay="0"/>
                                          </p:stCondLst>
                                        </p:cTn>
                                        <p:tgtEl>
                                          <p:spTgt spid="3">
                                            <p:txEl>
                                              <p:pRg st="5" end="5"/>
                                            </p:txEl>
                                          </p:spTgt>
                                        </p:tgtEl>
                                        <p:attrNameLst>
                                          <p:attrName>style.visibility</p:attrName>
                                        </p:attrNameLst>
                                      </p:cBhvr>
                                      <p:to>
                                        <p:strVal val="visible"/>
                                      </p:to>
                                    </p:set>
                                  </p:childTnLst>
                                </p:cTn>
                              </p:par>
                              <p:par>
                                <p:cTn id="50" presetID="55" presetClass="entr" presetSubtype="0"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1000" fill="hold"/>
                                        <p:tgtEl>
                                          <p:spTgt spid="9"/>
                                        </p:tgtEl>
                                        <p:attrNameLst>
                                          <p:attrName>ppt_w</p:attrName>
                                        </p:attrNameLst>
                                      </p:cBhvr>
                                      <p:tavLst>
                                        <p:tav tm="0">
                                          <p:val>
                                            <p:strVal val="#ppt_w*0.70"/>
                                          </p:val>
                                        </p:tav>
                                        <p:tav tm="100000">
                                          <p:val>
                                            <p:strVal val="#ppt_w"/>
                                          </p:val>
                                        </p:tav>
                                      </p:tavLst>
                                    </p:anim>
                                    <p:anim calcmode="lin" valueType="num">
                                      <p:cBhvr>
                                        <p:cTn id="53" dur="1000" fill="hold"/>
                                        <p:tgtEl>
                                          <p:spTgt spid="9"/>
                                        </p:tgtEl>
                                        <p:attrNameLst>
                                          <p:attrName>ppt_h</p:attrName>
                                        </p:attrNameLst>
                                      </p:cBhvr>
                                      <p:tavLst>
                                        <p:tav tm="0">
                                          <p:val>
                                            <p:strVal val="#ppt_h"/>
                                          </p:val>
                                        </p:tav>
                                        <p:tav tm="100000">
                                          <p:val>
                                            <p:strVal val="#ppt_h"/>
                                          </p:val>
                                        </p:tav>
                                      </p:tavLst>
                                    </p:anim>
                                    <p:animEffect transition="in" filter="fade">
                                      <p:cBhvr>
                                        <p:cTn id="54" dur="1000"/>
                                        <p:tgtEl>
                                          <p:spTgt spid="9"/>
                                        </p:tgtEl>
                                      </p:cBhvr>
                                    </p:animEffec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grpId="1" nodeType="clickEffect">
                                  <p:stCondLst>
                                    <p:cond delay="0"/>
                                  </p:stCondLst>
                                  <p:childTnLst>
                                    <p:set>
                                      <p:cBhvr>
                                        <p:cTn id="58" dur="1" fill="hold">
                                          <p:stCondLst>
                                            <p:cond delay="0"/>
                                          </p:stCondLst>
                                        </p:cTn>
                                        <p:tgtEl>
                                          <p:spTgt spid="9"/>
                                        </p:tgtEl>
                                        <p:attrNameLst>
                                          <p:attrName>style.visibility</p:attrName>
                                        </p:attrNameLst>
                                      </p:cBhvr>
                                      <p:to>
                                        <p:strVal val="hidden"/>
                                      </p:to>
                                    </p:set>
                                  </p:childTnLst>
                                </p:cTn>
                              </p:par>
                              <p:par>
                                <p:cTn id="59" presetID="1" presetClass="entr" presetSubtype="0" fill="hold" nodeType="withEffect">
                                  <p:stCondLst>
                                    <p:cond delay="0"/>
                                  </p:stCondLst>
                                  <p:childTnLst>
                                    <p:set>
                                      <p:cBhvr>
                                        <p:cTn id="60" dur="1" fill="hold">
                                          <p:stCondLst>
                                            <p:cond delay="0"/>
                                          </p:stCondLst>
                                        </p:cTn>
                                        <p:tgtEl>
                                          <p:spTgt spid="3">
                                            <p:txEl>
                                              <p:pRg st="6" end="6"/>
                                            </p:txEl>
                                          </p:spTgt>
                                        </p:tgtEl>
                                        <p:attrNameLst>
                                          <p:attrName>style.visibility</p:attrName>
                                        </p:attrNameLst>
                                      </p:cBhvr>
                                      <p:to>
                                        <p:strVal val="visible"/>
                                      </p:to>
                                    </p:set>
                                  </p:childTnLst>
                                </p:cTn>
                              </p:par>
                              <p:par>
                                <p:cTn id="61" presetID="55" presetClass="entr" presetSubtype="0" fill="hold" grpId="0" nodeType="withEffect">
                                  <p:stCondLst>
                                    <p:cond delay="0"/>
                                  </p:stCondLst>
                                  <p:childTnLst>
                                    <p:set>
                                      <p:cBhvr>
                                        <p:cTn id="62" dur="1" fill="hold">
                                          <p:stCondLst>
                                            <p:cond delay="0"/>
                                          </p:stCondLst>
                                        </p:cTn>
                                        <p:tgtEl>
                                          <p:spTgt spid="6"/>
                                        </p:tgtEl>
                                        <p:attrNameLst>
                                          <p:attrName>style.visibility</p:attrName>
                                        </p:attrNameLst>
                                      </p:cBhvr>
                                      <p:to>
                                        <p:strVal val="visible"/>
                                      </p:to>
                                    </p:set>
                                    <p:anim calcmode="lin" valueType="num">
                                      <p:cBhvr>
                                        <p:cTn id="63" dur="1000" fill="hold"/>
                                        <p:tgtEl>
                                          <p:spTgt spid="6"/>
                                        </p:tgtEl>
                                        <p:attrNameLst>
                                          <p:attrName>ppt_w</p:attrName>
                                        </p:attrNameLst>
                                      </p:cBhvr>
                                      <p:tavLst>
                                        <p:tav tm="0">
                                          <p:val>
                                            <p:strVal val="#ppt_w*0.70"/>
                                          </p:val>
                                        </p:tav>
                                        <p:tav tm="100000">
                                          <p:val>
                                            <p:strVal val="#ppt_w"/>
                                          </p:val>
                                        </p:tav>
                                      </p:tavLst>
                                    </p:anim>
                                    <p:anim calcmode="lin" valueType="num">
                                      <p:cBhvr>
                                        <p:cTn id="64" dur="1000" fill="hold"/>
                                        <p:tgtEl>
                                          <p:spTgt spid="6"/>
                                        </p:tgtEl>
                                        <p:attrNameLst>
                                          <p:attrName>ppt_h</p:attrName>
                                        </p:attrNameLst>
                                      </p:cBhvr>
                                      <p:tavLst>
                                        <p:tav tm="0">
                                          <p:val>
                                            <p:strVal val="#ppt_h"/>
                                          </p:val>
                                        </p:tav>
                                        <p:tav tm="100000">
                                          <p:val>
                                            <p:strVal val="#ppt_h"/>
                                          </p:val>
                                        </p:tav>
                                      </p:tavLst>
                                    </p:anim>
                                    <p:animEffect transition="in" filter="fade">
                                      <p:cBhvr>
                                        <p:cTn id="65" dur="1000"/>
                                        <p:tgtEl>
                                          <p:spTgt spid="6"/>
                                        </p:tgtEl>
                                      </p:cBhvr>
                                    </p:animEffec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nodeType="clickEffect">
                                  <p:stCondLst>
                                    <p:cond delay="0"/>
                                  </p:stCondLst>
                                  <p:childTnLst>
                                    <p:set>
                                      <p:cBhvr>
                                        <p:cTn id="69"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1" presetClass="exit" presetSubtype="0" fill="hold" grpId="1" nodeType="clickEffect">
                                  <p:stCondLst>
                                    <p:cond delay="0"/>
                                  </p:stCondLst>
                                  <p:childTnLst>
                                    <p:set>
                                      <p:cBhvr>
                                        <p:cTn id="73" dur="1" fill="hold">
                                          <p:stCondLst>
                                            <p:cond delay="0"/>
                                          </p:stCondLst>
                                        </p:cTn>
                                        <p:tgtEl>
                                          <p:spTgt spid="6"/>
                                        </p:tgtEl>
                                        <p:attrNameLst>
                                          <p:attrName>style.visibility</p:attrName>
                                        </p:attrNameLst>
                                      </p:cBhvr>
                                      <p:to>
                                        <p:strVal val="hidden"/>
                                      </p:to>
                                    </p:set>
                                  </p:childTnLst>
                                </p:cTn>
                              </p:par>
                              <p:par>
                                <p:cTn id="74" presetID="1" presetClass="entr" presetSubtype="0" fill="hold" nodeType="withEffect">
                                  <p:stCondLst>
                                    <p:cond delay="0"/>
                                  </p:stCondLst>
                                  <p:childTnLst>
                                    <p:set>
                                      <p:cBhvr>
                                        <p:cTn id="75" dur="1" fill="hold">
                                          <p:stCondLst>
                                            <p:cond delay="0"/>
                                          </p:stCondLst>
                                        </p:cTn>
                                        <p:tgtEl>
                                          <p:spTgt spid="3">
                                            <p:txEl>
                                              <p:pRg st="8" end="8"/>
                                            </p:txEl>
                                          </p:spTgt>
                                        </p:tgtEl>
                                        <p:attrNameLst>
                                          <p:attrName>style.visibility</p:attrName>
                                        </p:attrNameLst>
                                      </p:cBhvr>
                                      <p:to>
                                        <p:strVal val="visible"/>
                                      </p:to>
                                    </p:set>
                                  </p:childTnLst>
                                </p:cTn>
                              </p:par>
                              <p:par>
                                <p:cTn id="76" presetID="55" presetClass="entr" presetSubtype="0" fill="hold" grpId="0" nodeType="withEffect">
                                  <p:stCondLst>
                                    <p:cond delay="0"/>
                                  </p:stCondLst>
                                  <p:childTnLst>
                                    <p:set>
                                      <p:cBhvr>
                                        <p:cTn id="77" dur="1" fill="hold">
                                          <p:stCondLst>
                                            <p:cond delay="0"/>
                                          </p:stCondLst>
                                        </p:cTn>
                                        <p:tgtEl>
                                          <p:spTgt spid="7"/>
                                        </p:tgtEl>
                                        <p:attrNameLst>
                                          <p:attrName>style.visibility</p:attrName>
                                        </p:attrNameLst>
                                      </p:cBhvr>
                                      <p:to>
                                        <p:strVal val="visible"/>
                                      </p:to>
                                    </p:set>
                                    <p:anim calcmode="lin" valueType="num">
                                      <p:cBhvr>
                                        <p:cTn id="78" dur="1000" fill="hold"/>
                                        <p:tgtEl>
                                          <p:spTgt spid="7"/>
                                        </p:tgtEl>
                                        <p:attrNameLst>
                                          <p:attrName>ppt_w</p:attrName>
                                        </p:attrNameLst>
                                      </p:cBhvr>
                                      <p:tavLst>
                                        <p:tav tm="0">
                                          <p:val>
                                            <p:strVal val="#ppt_w*0.70"/>
                                          </p:val>
                                        </p:tav>
                                        <p:tav tm="100000">
                                          <p:val>
                                            <p:strVal val="#ppt_w"/>
                                          </p:val>
                                        </p:tav>
                                      </p:tavLst>
                                    </p:anim>
                                    <p:anim calcmode="lin" valueType="num">
                                      <p:cBhvr>
                                        <p:cTn id="79" dur="1000" fill="hold"/>
                                        <p:tgtEl>
                                          <p:spTgt spid="7"/>
                                        </p:tgtEl>
                                        <p:attrNameLst>
                                          <p:attrName>ppt_h</p:attrName>
                                        </p:attrNameLst>
                                      </p:cBhvr>
                                      <p:tavLst>
                                        <p:tav tm="0">
                                          <p:val>
                                            <p:strVal val="#ppt_h"/>
                                          </p:val>
                                        </p:tav>
                                        <p:tav tm="100000">
                                          <p:val>
                                            <p:strVal val="#ppt_h"/>
                                          </p:val>
                                        </p:tav>
                                      </p:tavLst>
                                    </p:anim>
                                    <p:animEffect transition="in" filter="fade">
                                      <p:cBhvr>
                                        <p:cTn id="80" dur="1000"/>
                                        <p:tgtEl>
                                          <p:spTgt spid="7"/>
                                        </p:tgtEl>
                                      </p:cBhvr>
                                    </p:animEffec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nodeType="clickEffect">
                                  <p:stCondLst>
                                    <p:cond delay="0"/>
                                  </p:stCondLst>
                                  <p:childTnLst>
                                    <p:set>
                                      <p:cBhvr>
                                        <p:cTn id="8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xit" presetSubtype="0" fill="hold" grpId="1" nodeType="clickEffect">
                                  <p:stCondLst>
                                    <p:cond delay="0"/>
                                  </p:stCondLst>
                                  <p:childTnLst>
                                    <p:set>
                                      <p:cBhvr>
                                        <p:cTn id="88" dur="1" fill="hold">
                                          <p:stCondLst>
                                            <p:cond delay="0"/>
                                          </p:stCondLst>
                                        </p:cTn>
                                        <p:tgtEl>
                                          <p:spTgt spid="7"/>
                                        </p:tgtEl>
                                        <p:attrNameLst>
                                          <p:attrName>style.visibility</p:attrName>
                                        </p:attrNameLst>
                                      </p:cBhvr>
                                      <p:to>
                                        <p:strVal val="hidden"/>
                                      </p:to>
                                    </p:set>
                                  </p:childTnLst>
                                </p:cTn>
                              </p:par>
                              <p:par>
                                <p:cTn id="89" presetID="1" presetClass="entr" presetSubtype="0" fill="hold" nodeType="withEffect">
                                  <p:stCondLst>
                                    <p:cond delay="0"/>
                                  </p:stCondLst>
                                  <p:childTnLst>
                                    <p:set>
                                      <p:cBhvr>
                                        <p:cTn id="90" dur="1" fill="hold">
                                          <p:stCondLst>
                                            <p:cond delay="0"/>
                                          </p:stCondLst>
                                        </p:cTn>
                                        <p:tgtEl>
                                          <p:spTgt spid="3">
                                            <p:txEl>
                                              <p:pRg st="10" end="10"/>
                                            </p:txEl>
                                          </p:spTgt>
                                        </p:tgtEl>
                                        <p:attrNameLst>
                                          <p:attrName>style.visibility</p:attrName>
                                        </p:attrNameLst>
                                      </p:cBhvr>
                                      <p:to>
                                        <p:strVal val="visible"/>
                                      </p:to>
                                    </p:set>
                                  </p:childTnLst>
                                </p:cTn>
                              </p:par>
                              <p:par>
                                <p:cTn id="91" presetID="55" presetClass="entr" presetSubtype="0" fill="hold" grpId="0" nodeType="withEffect">
                                  <p:stCondLst>
                                    <p:cond delay="0"/>
                                  </p:stCondLst>
                                  <p:childTnLst>
                                    <p:set>
                                      <p:cBhvr>
                                        <p:cTn id="92" dur="1" fill="hold">
                                          <p:stCondLst>
                                            <p:cond delay="0"/>
                                          </p:stCondLst>
                                        </p:cTn>
                                        <p:tgtEl>
                                          <p:spTgt spid="11"/>
                                        </p:tgtEl>
                                        <p:attrNameLst>
                                          <p:attrName>style.visibility</p:attrName>
                                        </p:attrNameLst>
                                      </p:cBhvr>
                                      <p:to>
                                        <p:strVal val="visible"/>
                                      </p:to>
                                    </p:set>
                                    <p:anim calcmode="lin" valueType="num">
                                      <p:cBhvr>
                                        <p:cTn id="93" dur="1000" fill="hold"/>
                                        <p:tgtEl>
                                          <p:spTgt spid="11"/>
                                        </p:tgtEl>
                                        <p:attrNameLst>
                                          <p:attrName>ppt_w</p:attrName>
                                        </p:attrNameLst>
                                      </p:cBhvr>
                                      <p:tavLst>
                                        <p:tav tm="0">
                                          <p:val>
                                            <p:strVal val="#ppt_w*0.70"/>
                                          </p:val>
                                        </p:tav>
                                        <p:tav tm="100000">
                                          <p:val>
                                            <p:strVal val="#ppt_w"/>
                                          </p:val>
                                        </p:tav>
                                      </p:tavLst>
                                    </p:anim>
                                    <p:anim calcmode="lin" valueType="num">
                                      <p:cBhvr>
                                        <p:cTn id="94" dur="1000" fill="hold"/>
                                        <p:tgtEl>
                                          <p:spTgt spid="11"/>
                                        </p:tgtEl>
                                        <p:attrNameLst>
                                          <p:attrName>ppt_h</p:attrName>
                                        </p:attrNameLst>
                                      </p:cBhvr>
                                      <p:tavLst>
                                        <p:tav tm="0">
                                          <p:val>
                                            <p:strVal val="#ppt_h"/>
                                          </p:val>
                                        </p:tav>
                                        <p:tav tm="100000">
                                          <p:val>
                                            <p:strVal val="#ppt_h"/>
                                          </p:val>
                                        </p:tav>
                                      </p:tavLst>
                                    </p:anim>
                                    <p:animEffect transition="in" filter="fade">
                                      <p:cBhvr>
                                        <p:cTn id="95" dur="1000"/>
                                        <p:tgtEl>
                                          <p:spTgt spid="11"/>
                                        </p:tgtEl>
                                      </p:cBhvr>
                                    </p:animEffect>
                                  </p:childTnLst>
                                </p:cTn>
                              </p:par>
                            </p:childTnLst>
                          </p:cTn>
                        </p:par>
                      </p:childTnLst>
                    </p:cTn>
                  </p:par>
                  <p:par>
                    <p:cTn id="96" fill="hold">
                      <p:stCondLst>
                        <p:cond delay="indefinite"/>
                      </p:stCondLst>
                      <p:childTnLst>
                        <p:par>
                          <p:cTn id="97" fill="hold">
                            <p:stCondLst>
                              <p:cond delay="0"/>
                            </p:stCondLst>
                            <p:childTnLst>
                              <p:par>
                                <p:cTn id="98" presetID="1" presetClass="entr" presetSubtype="0" fill="hold" nodeType="clickEffect">
                                  <p:stCondLst>
                                    <p:cond delay="0"/>
                                  </p:stCondLst>
                                  <p:childTnLst>
                                    <p:set>
                                      <p:cBhvr>
                                        <p:cTn id="99"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animBg="1"/>
      <p:bldP spid="7" grpId="1" animBg="1"/>
      <p:bldP spid="8" grpId="0" animBg="1"/>
      <p:bldP spid="8" grpId="1" animBg="1"/>
      <p:bldP spid="9" grpId="0" animBg="1"/>
      <p:bldP spid="9" grpId="1" animBg="1"/>
      <p:bldP spid="10" grpId="0" animBg="1"/>
      <p:bldP spid="10" grpId="1" animBg="1"/>
      <p:bldP spid="1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FF00">
            <a:alpha val="68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a:bodyPr>
          <a:lstStyle/>
          <a:p>
            <a:r>
              <a:rPr lang="en-US" sz="4500" dirty="0" smtClean="0">
                <a:solidFill>
                  <a:schemeClr val="bg1"/>
                </a:solidFill>
              </a:rPr>
              <a:t>Boat Operation</a:t>
            </a:r>
            <a:endParaRPr lang="en-US" sz="4500" dirty="0">
              <a:solidFill>
                <a:schemeClr val="bg1"/>
              </a:solidFill>
            </a:endParaRPr>
          </a:p>
        </p:txBody>
      </p:sp>
      <p:sp>
        <p:nvSpPr>
          <p:cNvPr id="9" name="Content Placeholder 8"/>
          <p:cNvSpPr>
            <a:spLocks noGrp="1"/>
          </p:cNvSpPr>
          <p:nvPr>
            <p:ph idx="1"/>
          </p:nvPr>
        </p:nvSpPr>
        <p:spPr>
          <a:xfrm>
            <a:off x="457200" y="914400"/>
            <a:ext cx="8229600" cy="5410200"/>
          </a:xfrm>
        </p:spPr>
        <p:txBody>
          <a:bodyPr>
            <a:normAutofit/>
          </a:bodyPr>
          <a:lstStyle/>
          <a:p>
            <a:pPr>
              <a:buNone/>
            </a:pPr>
            <a:endParaRPr lang="en-US" sz="1400" dirty="0" smtClean="0"/>
          </a:p>
          <a:p>
            <a:r>
              <a:rPr lang="en-US" sz="2400" dirty="0" smtClean="0"/>
              <a:t>Steering a range (inbound and outbound)</a:t>
            </a:r>
          </a:p>
          <a:p>
            <a:endParaRPr lang="en-US" sz="2400" dirty="0" smtClean="0"/>
          </a:p>
          <a:p>
            <a:r>
              <a:rPr lang="en-US" sz="2400" dirty="0" smtClean="0"/>
              <a:t>Position relative to moving vessel</a:t>
            </a:r>
          </a:p>
          <a:p>
            <a:endParaRPr lang="en-US" sz="2400" dirty="0" smtClean="0"/>
          </a:p>
          <a:p>
            <a:r>
              <a:rPr lang="en-US" sz="2400" dirty="0" smtClean="0"/>
              <a:t>Boat handling in adverse weather conditions</a:t>
            </a:r>
          </a:p>
          <a:p>
            <a:endParaRPr lang="en-US" sz="2400" dirty="0" smtClean="0"/>
          </a:p>
          <a:p>
            <a:r>
              <a:rPr lang="en-US" sz="2400" dirty="0" smtClean="0"/>
              <a:t>Capsize boat recovery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FF00">
            <a:alpha val="68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a:bodyPr>
          <a:lstStyle/>
          <a:p>
            <a:r>
              <a:rPr lang="en-US" sz="4500" dirty="0" smtClean="0">
                <a:solidFill>
                  <a:schemeClr val="bg1"/>
                </a:solidFill>
              </a:rPr>
              <a:t>Knots</a:t>
            </a:r>
            <a:endParaRPr lang="en-US" sz="4500" dirty="0">
              <a:solidFill>
                <a:schemeClr val="bg1"/>
              </a:solidFill>
            </a:endParaRPr>
          </a:p>
        </p:txBody>
      </p:sp>
      <p:sp>
        <p:nvSpPr>
          <p:cNvPr id="9" name="Content Placeholder 8"/>
          <p:cNvSpPr>
            <a:spLocks noGrp="1"/>
          </p:cNvSpPr>
          <p:nvPr>
            <p:ph idx="1"/>
          </p:nvPr>
        </p:nvSpPr>
        <p:spPr>
          <a:xfrm>
            <a:off x="457200" y="914400"/>
            <a:ext cx="8229600" cy="5410200"/>
          </a:xfrm>
        </p:spPr>
        <p:txBody>
          <a:bodyPr>
            <a:normAutofit/>
          </a:bodyPr>
          <a:lstStyle/>
          <a:p>
            <a:r>
              <a:rPr lang="en-US" sz="2400" dirty="0" smtClean="0"/>
              <a:t>Quick release</a:t>
            </a:r>
          </a:p>
          <a:p>
            <a:endParaRPr lang="en-US" sz="2400" dirty="0" smtClean="0"/>
          </a:p>
          <a:p>
            <a:r>
              <a:rPr lang="en-US" sz="2400" dirty="0" smtClean="0"/>
              <a:t>Bowline on a bight</a:t>
            </a:r>
          </a:p>
          <a:p>
            <a:endParaRPr lang="en-US" sz="2400" dirty="0" smtClean="0"/>
          </a:p>
          <a:p>
            <a:r>
              <a:rPr lang="en-US" sz="2400" dirty="0" smtClean="0"/>
              <a:t>Bowline w/half-hitch</a:t>
            </a:r>
            <a:endParaRPr lang="en-US" sz="1400" dirty="0" smtClean="0"/>
          </a:p>
          <a:p>
            <a:endParaRPr lang="en-US" sz="1400" dirty="0" smtClean="0"/>
          </a:p>
          <a:p>
            <a:r>
              <a:rPr lang="en-US" sz="2400" dirty="0" smtClean="0"/>
              <a:t>Rolling hitch</a:t>
            </a:r>
          </a:p>
          <a:p>
            <a:endParaRPr lang="en-US" sz="2400" dirty="0" smtClean="0"/>
          </a:p>
          <a:p>
            <a:r>
              <a:rPr lang="en-US" sz="2400" dirty="0" smtClean="0"/>
              <a:t>Towing bridle</a:t>
            </a:r>
          </a:p>
          <a:p>
            <a:endParaRPr lang="en-US" sz="24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0"/>
            <a:ext cx="8229600" cy="1219200"/>
          </a:xfrm>
        </p:spPr>
        <p:txBody>
          <a:bodyPr>
            <a:normAutofit/>
          </a:bodyPr>
          <a:lstStyle/>
          <a:p>
            <a:pPr marL="0" indent="0" algn="ctr">
              <a:buNone/>
            </a:pPr>
            <a:r>
              <a:rPr lang="en-US" sz="5400" dirty="0" smtClean="0">
                <a:solidFill>
                  <a:schemeClr val="bg1"/>
                </a:solidFill>
              </a:rPr>
              <a:t>REVIEW QUESTIONS</a:t>
            </a:r>
            <a:endParaRPr lang="en-US" sz="5400" dirty="0">
              <a:solidFill>
                <a:schemeClr val="bg1"/>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100890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1143000"/>
          </a:xfrm>
        </p:spPr>
        <p:txBody>
          <a:bodyPr>
            <a:normAutofit/>
          </a:bodyPr>
          <a:lstStyle/>
          <a:p>
            <a:pPr algn="ctr">
              <a:buNone/>
            </a:pPr>
            <a:r>
              <a:rPr lang="en-US" sz="6600" dirty="0" smtClean="0">
                <a:latin typeface="Arial Black" pitchFamily="34" charset="0"/>
              </a:rPr>
              <a:t>LUNCH</a:t>
            </a:r>
            <a:endParaRPr lang="en-US" sz="6600" dirty="0">
              <a:latin typeface="Arial Black"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0800" y="2350132"/>
            <a:ext cx="4191000" cy="314325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r>
              <a:rPr lang="en-US" dirty="0" smtClean="0"/>
              <a:t>Navigation Rules</a:t>
            </a:r>
            <a:endParaRPr lang="en-US" dirty="0"/>
          </a:p>
        </p:txBody>
      </p:sp>
      <p:sp>
        <p:nvSpPr>
          <p:cNvPr id="3" name="Content Placeholder 2"/>
          <p:cNvSpPr>
            <a:spLocks noGrp="1"/>
          </p:cNvSpPr>
          <p:nvPr>
            <p:ph idx="1"/>
          </p:nvPr>
        </p:nvSpPr>
        <p:spPr>
          <a:xfrm>
            <a:off x="457200" y="1219200"/>
            <a:ext cx="8229600" cy="5334000"/>
          </a:xfrm>
        </p:spPr>
        <p:txBody>
          <a:bodyPr/>
          <a:lstStyle/>
          <a:p>
            <a:r>
              <a:rPr lang="en-US" dirty="0" smtClean="0"/>
              <a:t>Rules of the Road  </a:t>
            </a:r>
            <a:r>
              <a:rPr lang="en-US" sz="1400" i="1" dirty="0" smtClean="0"/>
              <a:t>SPR p</a:t>
            </a:r>
            <a:r>
              <a:rPr lang="en-US" sz="1400" i="1" dirty="0" smtClean="0"/>
              <a:t>.109</a:t>
            </a:r>
            <a:r>
              <a:rPr lang="en-US" sz="1400" i="1" dirty="0" smtClean="0"/>
              <a:t>, 110</a:t>
            </a:r>
          </a:p>
          <a:p>
            <a:pPr lvl="1"/>
            <a:r>
              <a:rPr lang="en-US" dirty="0" smtClean="0"/>
              <a:t>Head on</a:t>
            </a:r>
          </a:p>
          <a:p>
            <a:pPr lvl="1"/>
            <a:r>
              <a:rPr lang="en-US" dirty="0" smtClean="0"/>
              <a:t>Starboard over Port</a:t>
            </a:r>
          </a:p>
          <a:p>
            <a:pPr lvl="1"/>
            <a:r>
              <a:rPr lang="en-US" dirty="0" smtClean="0"/>
              <a:t>Overtaken over Overtaking (Clear ahead over clear astern)</a:t>
            </a:r>
          </a:p>
          <a:p>
            <a:pPr lvl="1"/>
            <a:r>
              <a:rPr lang="en-US" dirty="0" smtClean="0"/>
              <a:t>Sail over Power (unless in a </a:t>
            </a:r>
            <a:r>
              <a:rPr lang="en-US" dirty="0"/>
              <a:t>c</a:t>
            </a:r>
            <a:r>
              <a:rPr lang="en-US" dirty="0" smtClean="0"/>
              <a:t>hannel)</a:t>
            </a:r>
          </a:p>
        </p:txBody>
      </p:sp>
      <p:pic>
        <p:nvPicPr>
          <p:cNvPr id="4" name="Picture 3" descr="Head on.gif"/>
          <p:cNvPicPr>
            <a:picLocks noChangeAspect="1"/>
          </p:cNvPicPr>
          <p:nvPr/>
        </p:nvPicPr>
        <p:blipFill>
          <a:blip r:embed="rId2" cstate="print"/>
          <a:stretch>
            <a:fillRect/>
          </a:stretch>
        </p:blipFill>
        <p:spPr>
          <a:xfrm>
            <a:off x="4495800" y="2057400"/>
            <a:ext cx="2438400" cy="3701934"/>
          </a:xfrm>
          <a:prstGeom prst="rect">
            <a:avLst/>
          </a:prstGeom>
          <a:solidFill>
            <a:schemeClr val="bg1"/>
          </a:solidFill>
          <a:ln>
            <a:noFill/>
          </a:ln>
        </p:spPr>
      </p:pic>
      <p:pic>
        <p:nvPicPr>
          <p:cNvPr id="5" name="Picture 4" descr="Startboard over Port.gif"/>
          <p:cNvPicPr>
            <a:picLocks noChangeAspect="1"/>
          </p:cNvPicPr>
          <p:nvPr/>
        </p:nvPicPr>
        <p:blipFill>
          <a:blip r:embed="rId3" cstate="print"/>
          <a:stretch>
            <a:fillRect/>
          </a:stretch>
        </p:blipFill>
        <p:spPr>
          <a:xfrm>
            <a:off x="2743200" y="3428999"/>
            <a:ext cx="3657600" cy="2556387"/>
          </a:xfrm>
          <a:prstGeom prst="rect">
            <a:avLst/>
          </a:prstGeom>
          <a:solidFill>
            <a:schemeClr val="bg1"/>
          </a:solidFill>
        </p:spPr>
      </p:pic>
      <p:pic>
        <p:nvPicPr>
          <p:cNvPr id="6" name="Picture 5" descr="Overtaking.gif"/>
          <p:cNvPicPr>
            <a:picLocks noChangeAspect="1"/>
          </p:cNvPicPr>
          <p:nvPr/>
        </p:nvPicPr>
        <p:blipFill>
          <a:blip r:embed="rId4" cstate="print"/>
          <a:stretch>
            <a:fillRect/>
          </a:stretch>
        </p:blipFill>
        <p:spPr>
          <a:xfrm>
            <a:off x="1905000" y="3733800"/>
            <a:ext cx="5070975" cy="2895600"/>
          </a:xfrm>
          <a:prstGeom prst="rect">
            <a:avLst/>
          </a:prstGeom>
          <a:solidFill>
            <a:schemeClr val="bg1"/>
          </a:solidFill>
        </p:spPr>
      </p:pic>
    </p:spTree>
    <p:extLst>
      <p:ext uri="{BB962C8B-B14F-4D97-AF65-F5344CB8AC3E}">
        <p14:creationId xmlns:p14="http://schemas.microsoft.com/office/powerpoint/2010/main" val="369974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4"/>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5"/>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nodeType="clickEffect">
                                  <p:stCondLst>
                                    <p:cond delay="0"/>
                                  </p:stCondLst>
                                  <p:childTnLst>
                                    <p:set>
                                      <p:cBhvr>
                                        <p:cTn id="36" dur="1" fill="hold">
                                          <p:stCondLst>
                                            <p:cond delay="0"/>
                                          </p:stCondLst>
                                        </p:cTn>
                                        <p:tgtEl>
                                          <p:spTgt spid="6"/>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a:bodyPr>
          <a:lstStyle/>
          <a:p>
            <a:r>
              <a:rPr lang="en-US" sz="4500" dirty="0" smtClean="0"/>
              <a:t>Navigation Rules</a:t>
            </a:r>
            <a:endParaRPr lang="en-US" sz="4500" dirty="0"/>
          </a:p>
        </p:txBody>
      </p:sp>
      <p:sp>
        <p:nvSpPr>
          <p:cNvPr id="3" name="Content Placeholder 2"/>
          <p:cNvSpPr>
            <a:spLocks noGrp="1"/>
          </p:cNvSpPr>
          <p:nvPr>
            <p:ph idx="1"/>
          </p:nvPr>
        </p:nvSpPr>
        <p:spPr>
          <a:xfrm>
            <a:off x="457200" y="914400"/>
            <a:ext cx="8229600" cy="5410200"/>
          </a:xfrm>
        </p:spPr>
        <p:txBody>
          <a:bodyPr>
            <a:normAutofit lnSpcReduction="10000"/>
          </a:bodyPr>
          <a:lstStyle/>
          <a:p>
            <a:r>
              <a:rPr lang="en-US" dirty="0" smtClean="0"/>
              <a:t>Rules of the Road</a:t>
            </a:r>
          </a:p>
          <a:p>
            <a:pPr lvl="1"/>
            <a:r>
              <a:rPr lang="en-US" dirty="0" smtClean="0"/>
              <a:t>Vessels underway must always keep clear of:</a:t>
            </a:r>
          </a:p>
          <a:p>
            <a:pPr lvl="3"/>
            <a:r>
              <a:rPr lang="en-US" dirty="0" smtClean="0"/>
              <a:t>A vessel not under command (</a:t>
            </a:r>
            <a:r>
              <a:rPr lang="en-US" dirty="0" err="1" smtClean="0"/>
              <a:t>ie</a:t>
            </a:r>
            <a:r>
              <a:rPr lang="en-US" dirty="0" smtClean="0"/>
              <a:t>. Adrift or on fire)</a:t>
            </a:r>
          </a:p>
          <a:p>
            <a:pPr lvl="3"/>
            <a:r>
              <a:rPr lang="en-US" dirty="0" smtClean="0"/>
              <a:t>A vessel that is restricted in its ability to maneuver  (</a:t>
            </a:r>
            <a:r>
              <a:rPr lang="en-US" dirty="0" err="1" smtClean="0"/>
              <a:t>ie</a:t>
            </a:r>
            <a:r>
              <a:rPr lang="en-US" dirty="0" smtClean="0"/>
              <a:t>. Dredging)</a:t>
            </a:r>
          </a:p>
          <a:p>
            <a:pPr lvl="3"/>
            <a:r>
              <a:rPr lang="en-US" dirty="0" smtClean="0"/>
              <a:t>A vessel engaged in fishing with nets, lines or trawls</a:t>
            </a:r>
          </a:p>
          <a:p>
            <a:pPr lvl="5"/>
            <a:r>
              <a:rPr lang="en-US" dirty="0" smtClean="0"/>
              <a:t>DOES NOT include fishing with trolling lines</a:t>
            </a:r>
          </a:p>
          <a:p>
            <a:pPr lvl="1"/>
            <a:endParaRPr lang="en-US" dirty="0" smtClean="0"/>
          </a:p>
          <a:p>
            <a:pPr lvl="1"/>
            <a:r>
              <a:rPr lang="en-US" dirty="0" smtClean="0"/>
              <a:t>Remember – the </a:t>
            </a:r>
            <a:r>
              <a:rPr lang="en-US" b="1" i="1" dirty="0" smtClean="0"/>
              <a:t>stand on</a:t>
            </a:r>
            <a:r>
              <a:rPr lang="en-US" dirty="0" smtClean="0"/>
              <a:t> vessel has the right way, the </a:t>
            </a:r>
            <a:r>
              <a:rPr lang="en-US" b="1" i="1" dirty="0" smtClean="0"/>
              <a:t>give way</a:t>
            </a:r>
            <a:r>
              <a:rPr lang="en-US" dirty="0" smtClean="0"/>
              <a:t> vessel must alter her course</a:t>
            </a:r>
          </a:p>
          <a:p>
            <a:pPr lvl="1"/>
            <a:endParaRPr lang="en-US" dirty="0" smtClean="0"/>
          </a:p>
          <a:p>
            <a:pPr lvl="1"/>
            <a:r>
              <a:rPr lang="en-US" dirty="0" smtClean="0"/>
              <a:t>A formal accident report must be submitted within 48 hours if a person dies, there are injuries requiring more than first aid or if there is more than $2000 in damage.  </a:t>
            </a:r>
            <a:r>
              <a:rPr lang="en-US" sz="1200" i="1" dirty="0" smtClean="0"/>
              <a:t>SPR p.90</a:t>
            </a:r>
            <a:endParaRPr lang="en-US" sz="1200" dirty="0" smtClean="0"/>
          </a:p>
        </p:txBody>
      </p:sp>
    </p:spTree>
    <p:extLst>
      <p:ext uri="{BB962C8B-B14F-4D97-AF65-F5344CB8AC3E}">
        <p14:creationId xmlns:p14="http://schemas.microsoft.com/office/powerpoint/2010/main" val="3780483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a:bodyPr>
          <a:lstStyle/>
          <a:p>
            <a:r>
              <a:rPr lang="en-US" sz="4500" dirty="0" smtClean="0"/>
              <a:t>Navigation Rules</a:t>
            </a:r>
            <a:endParaRPr lang="en-US" sz="4500" dirty="0"/>
          </a:p>
        </p:txBody>
      </p:sp>
      <p:sp>
        <p:nvSpPr>
          <p:cNvPr id="3" name="Content Placeholder 2"/>
          <p:cNvSpPr>
            <a:spLocks noGrp="1"/>
          </p:cNvSpPr>
          <p:nvPr>
            <p:ph idx="1"/>
          </p:nvPr>
        </p:nvSpPr>
        <p:spPr>
          <a:xfrm>
            <a:off x="457200" y="914400"/>
            <a:ext cx="8229600" cy="5410200"/>
          </a:xfrm>
        </p:spPr>
        <p:txBody>
          <a:bodyPr>
            <a:normAutofit/>
          </a:bodyPr>
          <a:lstStyle/>
          <a:p>
            <a:r>
              <a:rPr lang="en-US" dirty="0" smtClean="0"/>
              <a:t>Rules of the Road – Right Away Rules</a:t>
            </a:r>
          </a:p>
          <a:p>
            <a:pPr>
              <a:buNone/>
            </a:pPr>
            <a:endParaRPr lang="en-US" sz="500" dirty="0" smtClean="0"/>
          </a:p>
          <a:p>
            <a:pPr>
              <a:buNone/>
            </a:pPr>
            <a:endParaRPr lang="en-US" sz="500" dirty="0" smtClean="0"/>
          </a:p>
          <a:p>
            <a:pPr>
              <a:buNone/>
            </a:pPr>
            <a:endParaRPr lang="en-US" sz="500" dirty="0" smtClean="0"/>
          </a:p>
          <a:p>
            <a:pPr>
              <a:buNone/>
            </a:pPr>
            <a:r>
              <a:rPr lang="en-US" sz="2000" dirty="0" smtClean="0"/>
              <a:t>Only				Overtaken</a:t>
            </a:r>
          </a:p>
          <a:p>
            <a:pPr>
              <a:buNone/>
            </a:pPr>
            <a:endParaRPr lang="en-US" sz="500" dirty="0" smtClean="0"/>
          </a:p>
          <a:p>
            <a:pPr>
              <a:buNone/>
            </a:pPr>
            <a:r>
              <a:rPr lang="en-US" sz="2000" dirty="0" smtClean="0"/>
              <a:t>New				Not under command</a:t>
            </a:r>
          </a:p>
          <a:p>
            <a:pPr>
              <a:buNone/>
            </a:pPr>
            <a:endParaRPr lang="en-US" sz="500" dirty="0" smtClean="0"/>
          </a:p>
          <a:p>
            <a:pPr>
              <a:buNone/>
            </a:pPr>
            <a:r>
              <a:rPr lang="en-US" sz="2000" dirty="0" smtClean="0"/>
              <a:t>Reels				Restricted in its ability to maneuver</a:t>
            </a:r>
          </a:p>
          <a:p>
            <a:pPr>
              <a:buNone/>
            </a:pPr>
            <a:endParaRPr lang="en-US" sz="500" dirty="0" smtClean="0"/>
          </a:p>
          <a:p>
            <a:pPr>
              <a:buNone/>
            </a:pPr>
            <a:r>
              <a:rPr lang="en-US" sz="2000" dirty="0" smtClean="0"/>
              <a:t>Catch				Constrained by draft</a:t>
            </a:r>
          </a:p>
          <a:p>
            <a:pPr>
              <a:buNone/>
            </a:pPr>
            <a:endParaRPr lang="en-US" sz="500" dirty="0" smtClean="0"/>
          </a:p>
          <a:p>
            <a:pPr>
              <a:buNone/>
            </a:pPr>
            <a:r>
              <a:rPr lang="en-US" sz="2000" dirty="0" smtClean="0"/>
              <a:t>Fish				Fishing</a:t>
            </a:r>
          </a:p>
          <a:p>
            <a:pPr>
              <a:buNone/>
            </a:pPr>
            <a:endParaRPr lang="en-US" sz="500" dirty="0" smtClean="0"/>
          </a:p>
          <a:p>
            <a:pPr>
              <a:buNone/>
            </a:pPr>
            <a:r>
              <a:rPr lang="en-US" sz="2000" dirty="0" smtClean="0"/>
              <a:t>So				Sailing</a:t>
            </a:r>
          </a:p>
          <a:p>
            <a:pPr>
              <a:buNone/>
            </a:pPr>
            <a:endParaRPr lang="en-US" sz="500" dirty="0" smtClean="0"/>
          </a:p>
          <a:p>
            <a:pPr>
              <a:buNone/>
            </a:pPr>
            <a:r>
              <a:rPr lang="en-US" sz="2000" dirty="0" smtClean="0"/>
              <a:t>Purchase			Power driven vessel</a:t>
            </a:r>
          </a:p>
          <a:p>
            <a:pPr>
              <a:buNone/>
            </a:pPr>
            <a:endParaRPr lang="en-US" sz="500" dirty="0" smtClean="0"/>
          </a:p>
          <a:p>
            <a:pPr>
              <a:buNone/>
            </a:pPr>
            <a:r>
              <a:rPr lang="en-US" sz="2000" dirty="0" smtClean="0"/>
              <a:t>Some				Seaplane</a:t>
            </a:r>
          </a:p>
          <a:p>
            <a:pPr>
              <a:buNone/>
            </a:pPr>
            <a:endParaRPr lang="en-US" sz="500" dirty="0" smtClean="0"/>
          </a:p>
          <a:p>
            <a:pPr>
              <a:buNone/>
            </a:pPr>
            <a:r>
              <a:rPr lang="en-US" sz="2000" dirty="0" smtClean="0"/>
              <a:t>Worms				WIG</a:t>
            </a:r>
          </a:p>
        </p:txBody>
      </p:sp>
      <p:sp>
        <p:nvSpPr>
          <p:cNvPr id="4" name="Down Arrow 3"/>
          <p:cNvSpPr/>
          <p:nvPr/>
        </p:nvSpPr>
        <p:spPr>
          <a:xfrm>
            <a:off x="2581701" y="1752600"/>
            <a:ext cx="609600" cy="3886200"/>
          </a:xfrm>
          <a:prstGeom prst="downArrow">
            <a:avLst/>
          </a:prstGeom>
          <a:gradFill flip="none" rotWithShape="1">
            <a:gsLst>
              <a:gs pos="0">
                <a:srgbClr val="C00000">
                  <a:lumMod val="91000"/>
                  <a:lumOff val="9000"/>
                </a:srgbClr>
              </a:gs>
              <a:gs pos="89000">
                <a:schemeClr val="accent1">
                  <a:tint val="44500"/>
                  <a:satMod val="160000"/>
                  <a:alpha val="51000"/>
                </a:schemeClr>
              </a:gs>
              <a:gs pos="100000">
                <a:schemeClr val="accent1">
                  <a:tint val="23500"/>
                  <a:satMod val="16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5281750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a:bodyPr>
          <a:lstStyle/>
          <a:p>
            <a:r>
              <a:rPr lang="en-US" sz="4500" dirty="0" smtClean="0"/>
              <a:t>Navigation Rules</a:t>
            </a:r>
            <a:endParaRPr lang="en-US" sz="4500" dirty="0"/>
          </a:p>
        </p:txBody>
      </p:sp>
      <p:sp>
        <p:nvSpPr>
          <p:cNvPr id="3" name="Content Placeholder 2"/>
          <p:cNvSpPr>
            <a:spLocks noGrp="1"/>
          </p:cNvSpPr>
          <p:nvPr>
            <p:ph idx="1"/>
          </p:nvPr>
        </p:nvSpPr>
        <p:spPr>
          <a:xfrm>
            <a:off x="457200" y="914400"/>
            <a:ext cx="8229600" cy="5410200"/>
          </a:xfrm>
        </p:spPr>
        <p:txBody>
          <a:bodyPr>
            <a:normAutofit lnSpcReduction="10000"/>
          </a:bodyPr>
          <a:lstStyle/>
          <a:p>
            <a:r>
              <a:rPr lang="en-US" dirty="0" smtClean="0"/>
              <a:t>Rules of the Road</a:t>
            </a:r>
          </a:p>
          <a:p>
            <a:pPr lvl="1"/>
            <a:r>
              <a:rPr lang="en-US" dirty="0" smtClean="0"/>
              <a:t>Light schemes</a:t>
            </a:r>
          </a:p>
          <a:p>
            <a:pPr lvl="2"/>
            <a:r>
              <a:rPr lang="en-US" u="sng" dirty="0" smtClean="0"/>
              <a:t>Masthead light</a:t>
            </a:r>
            <a:r>
              <a:rPr lang="en-US" dirty="0" smtClean="0"/>
              <a:t> = white light 225</a:t>
            </a:r>
            <a:r>
              <a:rPr lang="en-US" dirty="0" smtClean="0">
                <a:sym typeface="Symbol"/>
              </a:rPr>
              <a:t> fixed to show light from right ahead to 22.5 abaft the beam on either side</a:t>
            </a:r>
          </a:p>
          <a:p>
            <a:pPr lvl="2"/>
            <a:endParaRPr lang="en-US" u="sng" dirty="0" smtClean="0">
              <a:sym typeface="Symbol"/>
            </a:endParaRPr>
          </a:p>
          <a:p>
            <a:pPr lvl="2"/>
            <a:r>
              <a:rPr lang="en-US" u="sng" dirty="0" smtClean="0">
                <a:sym typeface="Symbol"/>
              </a:rPr>
              <a:t>Sidelights</a:t>
            </a:r>
            <a:r>
              <a:rPr lang="en-US" dirty="0" smtClean="0">
                <a:sym typeface="Symbol"/>
              </a:rPr>
              <a:t> = 112.5 green light on the starboard side and a 112.5 red light on the port side fixed to show light from right ahead to 22.5 abaft the beam</a:t>
            </a:r>
          </a:p>
          <a:p>
            <a:pPr lvl="2"/>
            <a:endParaRPr lang="en-US" u="sng" dirty="0" smtClean="0">
              <a:sym typeface="Symbol"/>
            </a:endParaRPr>
          </a:p>
          <a:p>
            <a:pPr lvl="2"/>
            <a:r>
              <a:rPr lang="en-US" u="sng" dirty="0" err="1" smtClean="0">
                <a:sym typeface="Symbol"/>
              </a:rPr>
              <a:t>Sternlight</a:t>
            </a:r>
            <a:r>
              <a:rPr lang="en-US" dirty="0" smtClean="0">
                <a:sym typeface="Symbol"/>
              </a:rPr>
              <a:t> = 135  white light placed near or at the stern fixed to show the light 67.5 from right aft on each side of the vessel</a:t>
            </a:r>
          </a:p>
          <a:p>
            <a:pPr lvl="2"/>
            <a:endParaRPr lang="en-US" u="sng" dirty="0" smtClean="0">
              <a:sym typeface="Symbol"/>
            </a:endParaRPr>
          </a:p>
          <a:p>
            <a:pPr lvl="2"/>
            <a:r>
              <a:rPr lang="en-US" u="sng" dirty="0" smtClean="0">
                <a:sym typeface="Symbol"/>
              </a:rPr>
              <a:t>All-round light</a:t>
            </a:r>
            <a:r>
              <a:rPr lang="en-US" dirty="0" smtClean="0">
                <a:sym typeface="Symbol"/>
              </a:rPr>
              <a:t> = 360 light</a:t>
            </a:r>
            <a:endParaRPr lang="en-US" dirty="0" smtClean="0"/>
          </a:p>
        </p:txBody>
      </p:sp>
    </p:spTree>
    <p:extLst>
      <p:ext uri="{BB962C8B-B14F-4D97-AF65-F5344CB8AC3E}">
        <p14:creationId xmlns:p14="http://schemas.microsoft.com/office/powerpoint/2010/main" val="3767820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a:bodyPr>
          <a:lstStyle/>
          <a:p>
            <a:r>
              <a:rPr lang="en-US" sz="4500" dirty="0" smtClean="0"/>
              <a:t>Navigation Rules</a:t>
            </a:r>
            <a:endParaRPr lang="en-US" sz="4500" dirty="0"/>
          </a:p>
        </p:txBody>
      </p:sp>
      <p:sp>
        <p:nvSpPr>
          <p:cNvPr id="3" name="Content Placeholder 2"/>
          <p:cNvSpPr>
            <a:spLocks noGrp="1"/>
          </p:cNvSpPr>
          <p:nvPr>
            <p:ph idx="1"/>
          </p:nvPr>
        </p:nvSpPr>
        <p:spPr>
          <a:xfrm>
            <a:off x="457200" y="914400"/>
            <a:ext cx="8229600" cy="5410200"/>
          </a:xfrm>
        </p:spPr>
        <p:txBody>
          <a:bodyPr/>
          <a:lstStyle/>
          <a:p>
            <a:r>
              <a:rPr lang="en-US" dirty="0" smtClean="0"/>
              <a:t>Rules of the Road</a:t>
            </a:r>
          </a:p>
          <a:p>
            <a:pPr lvl="1"/>
            <a:r>
              <a:rPr lang="en-US" dirty="0" smtClean="0"/>
              <a:t>Light schemes</a:t>
            </a:r>
          </a:p>
          <a:p>
            <a:pPr lvl="2"/>
            <a:r>
              <a:rPr lang="en-US" dirty="0" smtClean="0"/>
              <a:t>Power driven vessels less than 12 meters in length must exhibit a masthead light, sidelights and </a:t>
            </a:r>
            <a:r>
              <a:rPr lang="en-US" dirty="0" err="1" smtClean="0"/>
              <a:t>sternlight</a:t>
            </a:r>
            <a:r>
              <a:rPr lang="en-US" dirty="0" smtClean="0"/>
              <a:t> while underway</a:t>
            </a:r>
          </a:p>
          <a:p>
            <a:pPr lvl="3"/>
            <a:r>
              <a:rPr lang="en-US" dirty="0" smtClean="0"/>
              <a:t>An all-round white light may be substituted for the masthead light and </a:t>
            </a:r>
            <a:r>
              <a:rPr lang="en-US" dirty="0" err="1" smtClean="0"/>
              <a:t>sternlight</a:t>
            </a:r>
            <a:endParaRPr lang="en-US" dirty="0" smtClean="0"/>
          </a:p>
          <a:p>
            <a:pPr lvl="2"/>
            <a:endParaRPr lang="en-US" dirty="0" smtClean="0"/>
          </a:p>
          <a:p>
            <a:pPr lvl="2"/>
            <a:r>
              <a:rPr lang="en-US" dirty="0" smtClean="0"/>
              <a:t>Vessels under sail must exhibit sidelights and a </a:t>
            </a:r>
            <a:r>
              <a:rPr lang="en-US" dirty="0" err="1" smtClean="0"/>
              <a:t>sternlight</a:t>
            </a:r>
            <a:endParaRPr lang="en-US" dirty="0" smtClean="0"/>
          </a:p>
          <a:p>
            <a:pPr lvl="2"/>
            <a:endParaRPr lang="en-US" dirty="0" smtClean="0"/>
          </a:p>
          <a:p>
            <a:pPr lvl="2"/>
            <a:r>
              <a:rPr lang="en-US" dirty="0" smtClean="0"/>
              <a:t>Vessels less than 50 meters at anchor must exhibit an all-round white light where it can best be seen</a:t>
            </a:r>
          </a:p>
        </p:txBody>
      </p:sp>
    </p:spTree>
    <p:extLst>
      <p:ext uri="{BB962C8B-B14F-4D97-AF65-F5344CB8AC3E}">
        <p14:creationId xmlns:p14="http://schemas.microsoft.com/office/powerpoint/2010/main" val="2679479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a:bodyPr>
          <a:lstStyle/>
          <a:p>
            <a:r>
              <a:rPr lang="en-US" sz="4500" dirty="0" smtClean="0"/>
              <a:t>Navigation Rules</a:t>
            </a:r>
            <a:endParaRPr lang="en-US" sz="4500" dirty="0"/>
          </a:p>
        </p:txBody>
      </p:sp>
      <p:sp>
        <p:nvSpPr>
          <p:cNvPr id="3" name="Content Placeholder 2"/>
          <p:cNvSpPr>
            <a:spLocks noGrp="1"/>
          </p:cNvSpPr>
          <p:nvPr>
            <p:ph idx="1"/>
          </p:nvPr>
        </p:nvSpPr>
        <p:spPr>
          <a:xfrm>
            <a:off x="457200" y="914400"/>
            <a:ext cx="8229600" cy="5410200"/>
          </a:xfrm>
        </p:spPr>
        <p:txBody>
          <a:bodyPr>
            <a:normAutofit/>
          </a:bodyPr>
          <a:lstStyle/>
          <a:p>
            <a:r>
              <a:rPr lang="en-US" dirty="0" smtClean="0"/>
              <a:t>Rules of the Road  </a:t>
            </a:r>
            <a:r>
              <a:rPr lang="en-US" sz="1200" i="1" dirty="0" smtClean="0"/>
              <a:t>SPR p</a:t>
            </a:r>
            <a:r>
              <a:rPr lang="en-US" sz="1200" i="1" dirty="0" smtClean="0"/>
              <a:t>.108</a:t>
            </a:r>
            <a:endParaRPr lang="en-US" sz="1200" i="1" dirty="0" smtClean="0"/>
          </a:p>
          <a:p>
            <a:pPr lvl="1"/>
            <a:r>
              <a:rPr lang="en-US" dirty="0" smtClean="0"/>
              <a:t>How to determine if risk of collision exists </a:t>
            </a:r>
            <a:r>
              <a:rPr lang="en-US" sz="1200" dirty="0" smtClean="0"/>
              <a:t>(handout)</a:t>
            </a:r>
            <a:r>
              <a:rPr lang="en-US" dirty="0" smtClean="0"/>
              <a:t>:</a:t>
            </a:r>
          </a:p>
          <a:p>
            <a:pPr lvl="2"/>
            <a:r>
              <a:rPr lang="en-US" dirty="0" smtClean="0"/>
              <a:t>Constant Bearing Decreasing Distance</a:t>
            </a:r>
          </a:p>
          <a:p>
            <a:pPr lvl="2"/>
            <a:endParaRPr lang="en-US" dirty="0"/>
          </a:p>
          <a:p>
            <a:pPr lvl="2"/>
            <a:endParaRPr lang="en-US" dirty="0" smtClean="0"/>
          </a:p>
          <a:p>
            <a:pPr marL="667512" lvl="2" indent="0">
              <a:buNone/>
            </a:pPr>
            <a:r>
              <a:rPr lang="en-US" sz="2800" dirty="0" smtClean="0">
                <a:solidFill>
                  <a:srgbClr val="C00000"/>
                </a:solidFill>
              </a:rPr>
              <a:t>When In Doubt, risk is assumed to exist!</a:t>
            </a:r>
          </a:p>
        </p:txBody>
      </p:sp>
      <p:pic>
        <p:nvPicPr>
          <p:cNvPr id="4" name="Picture 3" descr="CBDR.jpg"/>
          <p:cNvPicPr>
            <a:picLocks noChangeAspect="1"/>
          </p:cNvPicPr>
          <p:nvPr/>
        </p:nvPicPr>
        <p:blipFill>
          <a:blip r:embed="rId2" cstate="print"/>
          <a:stretch>
            <a:fillRect/>
          </a:stretch>
        </p:blipFill>
        <p:spPr>
          <a:xfrm>
            <a:off x="410607" y="2458065"/>
            <a:ext cx="8231080" cy="3481730"/>
          </a:xfrm>
          <a:prstGeom prst="rect">
            <a:avLst/>
          </a:prstGeom>
        </p:spPr>
      </p:pic>
    </p:spTree>
    <p:extLst>
      <p:ext uri="{BB962C8B-B14F-4D97-AF65-F5344CB8AC3E}">
        <p14:creationId xmlns:p14="http://schemas.microsoft.com/office/powerpoint/2010/main" val="2241964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xit" presetSubtype="0" fill="hold" nodeType="withEffect">
                                  <p:stCondLst>
                                    <p:cond delay="0"/>
                                  </p:stCondLst>
                                  <p:childTnLst>
                                    <p:set>
                                      <p:cBhvr>
                                        <p:cTn id="20"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1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2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3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867</TotalTime>
  <Words>1722</Words>
  <Application>Microsoft Office PowerPoint</Application>
  <PresentationFormat>On-screen Show (4:3)</PresentationFormat>
  <Paragraphs>297</Paragraphs>
  <Slides>34</Slides>
  <Notes>0</Notes>
  <HiddenSlides>0</HiddenSlides>
  <MMClips>0</MMClips>
  <ScaleCrop>false</ScaleCrop>
  <HeadingPairs>
    <vt:vector size="4" baseType="variant">
      <vt:variant>
        <vt:lpstr>Theme</vt:lpstr>
      </vt:variant>
      <vt:variant>
        <vt:i4>4</vt:i4>
      </vt:variant>
      <vt:variant>
        <vt:lpstr>Slide Titles</vt:lpstr>
      </vt:variant>
      <vt:variant>
        <vt:i4>34</vt:i4>
      </vt:variant>
    </vt:vector>
  </HeadingPairs>
  <TitlesOfParts>
    <vt:vector size="38" baseType="lpstr">
      <vt:lpstr>Flow</vt:lpstr>
      <vt:lpstr>1_Flow</vt:lpstr>
      <vt:lpstr>2_Flow</vt:lpstr>
      <vt:lpstr>3_Flow</vt:lpstr>
      <vt:lpstr>         US Powerboating     Safe Powerboat Handling / Safety and Rescue Boat Handling    Day Two</vt:lpstr>
      <vt:lpstr>Navigation Rules</vt:lpstr>
      <vt:lpstr>Navigation Rules</vt:lpstr>
      <vt:lpstr>Navigation Rules</vt:lpstr>
      <vt:lpstr>Navigation Rules</vt:lpstr>
      <vt:lpstr>Navigation Rules</vt:lpstr>
      <vt:lpstr>Navigation Rules</vt:lpstr>
      <vt:lpstr>Navigation Rules</vt:lpstr>
      <vt:lpstr>Navigation Rules</vt:lpstr>
      <vt:lpstr>Navigation Rules</vt:lpstr>
      <vt:lpstr>Navigation Aids</vt:lpstr>
      <vt:lpstr>Navigation Aids</vt:lpstr>
      <vt:lpstr>Navigation and Piloting  SPR p.112 </vt:lpstr>
      <vt:lpstr>Navigation</vt:lpstr>
      <vt:lpstr>Navigation</vt:lpstr>
      <vt:lpstr>Navigation</vt:lpstr>
      <vt:lpstr>Capsize Recovery Methods</vt:lpstr>
      <vt:lpstr>Capsize Recovery Methods</vt:lpstr>
      <vt:lpstr>Towing</vt:lpstr>
      <vt:lpstr>Towing</vt:lpstr>
      <vt:lpstr>Towing - CYC</vt:lpstr>
      <vt:lpstr>Towing</vt:lpstr>
      <vt:lpstr>PowerPoint Presentation</vt:lpstr>
      <vt:lpstr>Anchoring  SPR p.71</vt:lpstr>
      <vt:lpstr>Emergency Procedures</vt:lpstr>
      <vt:lpstr>Emergency Procedures</vt:lpstr>
      <vt:lpstr>VHF Protocol and Usage</vt:lpstr>
      <vt:lpstr>VHF Protocol and Usage</vt:lpstr>
      <vt:lpstr>VHF Protocol and Usage</vt:lpstr>
      <vt:lpstr>VHF Protocol and Usage</vt:lpstr>
      <vt:lpstr>Boat Operation</vt:lpstr>
      <vt:lpstr>Knots</vt:lpstr>
      <vt:lpstr>PowerPoint Presentation</vt:lpstr>
      <vt:lpstr>PowerPoint Presentation</vt:lpstr>
    </vt:vector>
  </TitlesOfParts>
  <Company>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 Sailing  Safe Powerboat Handling and Safety and Rescue Boat Handling     Day Two</dc:title>
  <dc:creator>lynn</dc:creator>
  <cp:lastModifiedBy> Lynn M. Lynch</cp:lastModifiedBy>
  <cp:revision>80</cp:revision>
  <dcterms:created xsi:type="dcterms:W3CDTF">2009-04-26T17:19:58Z</dcterms:created>
  <dcterms:modified xsi:type="dcterms:W3CDTF">2012-05-04T19:50:35Z</dcterms:modified>
</cp:coreProperties>
</file>